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2" r:id="rId21"/>
    <p:sldId id="277" r:id="rId22"/>
    <p:sldId id="276" r:id="rId23"/>
    <p:sldId id="278" r:id="rId24"/>
    <p:sldId id="279" r:id="rId25"/>
    <p:sldId id="280" r:id="rId26"/>
    <p:sldId id="281" r:id="rId27"/>
    <p:sldId id="283" r:id="rId28"/>
    <p:sldId id="282"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AF4C3D-81A2-4F50-9B7B-0831602102F9}" type="datetimeFigureOut">
              <a:rPr lang="en-US" smtClean="0"/>
              <a:pPr/>
              <a:t>1/26/2011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FD0CCD-5AB0-4FF8-893A-30911C622536}" type="slidenum">
              <a:rPr lang="en-US" smtClean="0"/>
              <a:pPr/>
              <a:t>‹#›</a:t>
            </a:fld>
            <a:endParaRPr lang="en-US"/>
          </a:p>
        </p:txBody>
      </p:sp>
    </p:spTree>
    <p:extLst>
      <p:ext uri="{BB962C8B-B14F-4D97-AF65-F5344CB8AC3E}">
        <p14:creationId xmlns:p14="http://schemas.microsoft.com/office/powerpoint/2010/main" xmlns="" val="2892696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FD0CCD-5AB0-4FF8-893A-30911C622536}" type="slidenum">
              <a:rPr lang="en-US" smtClean="0"/>
              <a:pPr/>
              <a:t>13</a:t>
            </a:fld>
            <a:endParaRPr lang="en-US"/>
          </a:p>
        </p:txBody>
      </p:sp>
    </p:spTree>
    <p:extLst>
      <p:ext uri="{BB962C8B-B14F-4D97-AF65-F5344CB8AC3E}">
        <p14:creationId xmlns:p14="http://schemas.microsoft.com/office/powerpoint/2010/main" xmlns="" val="183651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7EAE9CE-C314-4CB7-8666-01396FCF2DE9}" type="datetimeFigureOut">
              <a:rPr lang="en-US" smtClean="0"/>
              <a:pPr/>
              <a:t>1/26/2011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681EAE5-92B2-4909-B635-D54553B2862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EAE9CE-C314-4CB7-8666-01396FCF2DE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EAE9CE-C314-4CB7-8666-01396FCF2DE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EAE9CE-C314-4CB7-8666-01396FCF2DE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7EAE9CE-C314-4CB7-8666-01396FCF2DE9}" type="datetimeFigureOut">
              <a:rPr lang="en-US" smtClean="0"/>
              <a:pPr/>
              <a:t>1/26/2011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81EAE5-92B2-4909-B635-D54553B2862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7EAE9CE-C314-4CB7-8666-01396FCF2DE9}" type="datetimeFigureOut">
              <a:rPr lang="en-US" smtClean="0"/>
              <a:pPr/>
              <a:t>1/26/2011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7EAE9CE-C314-4CB7-8666-01396FCF2DE9}" type="datetimeFigureOut">
              <a:rPr lang="en-US" smtClean="0"/>
              <a:pPr/>
              <a:t>1/26/2011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EAE9CE-C314-4CB7-8666-01396FCF2DE9}" type="datetimeFigureOut">
              <a:rPr lang="en-US" smtClean="0"/>
              <a:pPr/>
              <a:t>1/26/2011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EAE9CE-C314-4CB7-8666-01396FCF2DE9}" type="datetimeFigureOut">
              <a:rPr lang="en-US" smtClean="0"/>
              <a:pPr/>
              <a:t>1/26/2011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7EAE9CE-C314-4CB7-8666-01396FCF2DE9}" type="datetimeFigureOut">
              <a:rPr lang="en-US" smtClean="0"/>
              <a:pPr/>
              <a:t>1/26/2011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81EAE5-92B2-4909-B635-D54553B286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7EAE9CE-C314-4CB7-8666-01396FCF2DE9}" type="datetimeFigureOut">
              <a:rPr lang="en-US" smtClean="0"/>
              <a:pPr/>
              <a:t>1/26/2011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681EAE5-92B2-4909-B635-D54553B2862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7EAE9CE-C314-4CB7-8666-01396FCF2DE9}" type="datetimeFigureOut">
              <a:rPr lang="en-US" smtClean="0"/>
              <a:pPr/>
              <a:t>1/26/2011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681EAE5-92B2-4909-B635-D54553B2862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057400"/>
            <a:ext cx="7851648" cy="1828800"/>
          </a:xfrm>
        </p:spPr>
        <p:txBody>
          <a:bodyPr/>
          <a:lstStyle/>
          <a:p>
            <a:pPr algn="ctr"/>
            <a:r>
              <a:rPr lang="en-US" dirty="0" smtClean="0"/>
              <a:t>Water Review</a:t>
            </a:r>
            <a:br>
              <a:rPr lang="en-US" dirty="0" smtClean="0"/>
            </a:br>
            <a:r>
              <a:rPr lang="en-US" dirty="0" smtClean="0"/>
              <a:t>Chapter 3 and 4</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a:bodyPr>
          <a:lstStyle/>
          <a:p>
            <a:pPr marL="0" indent="0">
              <a:buNone/>
            </a:pPr>
            <a:r>
              <a:rPr lang="en-US" sz="5800" b="1" dirty="0" smtClean="0"/>
              <a:t>8.               </a:t>
            </a:r>
            <a:r>
              <a:rPr lang="en-US" sz="6000" b="1" dirty="0" smtClean="0"/>
              <a:t>the </a:t>
            </a:r>
            <a:r>
              <a:rPr lang="en-US" sz="6000" b="1" dirty="0"/>
              <a:t>part of a waterwheel that the blades turn</a:t>
            </a:r>
            <a:endParaRPr lang="en-US" sz="4000" dirty="0"/>
          </a:p>
        </p:txBody>
      </p:sp>
      <p:sp>
        <p:nvSpPr>
          <p:cNvPr id="4" name="TextBox 3"/>
          <p:cNvSpPr txBox="1"/>
          <p:nvPr/>
        </p:nvSpPr>
        <p:spPr>
          <a:xfrm>
            <a:off x="1371600" y="1905000"/>
            <a:ext cx="3276600" cy="1015663"/>
          </a:xfrm>
          <a:prstGeom prst="rect">
            <a:avLst/>
          </a:prstGeom>
          <a:noFill/>
        </p:spPr>
        <p:txBody>
          <a:bodyPr wrap="square" rtlCol="0">
            <a:spAutoFit/>
          </a:bodyPr>
          <a:lstStyle/>
          <a:p>
            <a:r>
              <a:rPr lang="en-US" sz="6000" b="1" u="sng" dirty="0" smtClean="0">
                <a:solidFill>
                  <a:srgbClr val="FF0000"/>
                </a:solidFill>
              </a:rPr>
              <a:t>shaft</a:t>
            </a:r>
            <a:endParaRPr lang="en-US" sz="6000" dirty="0"/>
          </a:p>
        </p:txBody>
      </p:sp>
    </p:spTree>
    <p:extLst>
      <p:ext uri="{BB962C8B-B14F-4D97-AF65-F5344CB8AC3E}">
        <p14:creationId xmlns:p14="http://schemas.microsoft.com/office/powerpoint/2010/main" xmlns="" val="236509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a:bodyPr>
          <a:lstStyle/>
          <a:p>
            <a:pPr marL="0" indent="0">
              <a:buNone/>
            </a:pPr>
            <a:r>
              <a:rPr lang="en-US" sz="5800" b="1" dirty="0" smtClean="0"/>
              <a:t>9.                              </a:t>
            </a:r>
            <a:r>
              <a:rPr lang="en-US" sz="6000" b="1" dirty="0" smtClean="0"/>
              <a:t>the </a:t>
            </a:r>
            <a:r>
              <a:rPr lang="en-US" sz="6000" b="1" dirty="0"/>
              <a:t>area of liquid exposed to or touching the air</a:t>
            </a:r>
            <a:endParaRPr lang="en-US" sz="4000" dirty="0"/>
          </a:p>
        </p:txBody>
      </p:sp>
      <p:sp>
        <p:nvSpPr>
          <p:cNvPr id="4" name="TextBox 3"/>
          <p:cNvSpPr txBox="1"/>
          <p:nvPr/>
        </p:nvSpPr>
        <p:spPr>
          <a:xfrm>
            <a:off x="1219200" y="1905000"/>
            <a:ext cx="4648200" cy="1015663"/>
          </a:xfrm>
          <a:prstGeom prst="rect">
            <a:avLst/>
          </a:prstGeom>
          <a:noFill/>
        </p:spPr>
        <p:txBody>
          <a:bodyPr wrap="square" rtlCol="0">
            <a:spAutoFit/>
          </a:bodyPr>
          <a:lstStyle/>
          <a:p>
            <a:r>
              <a:rPr lang="en-US" sz="6000" b="1" u="sng" dirty="0" smtClean="0">
                <a:solidFill>
                  <a:srgbClr val="FF0000"/>
                </a:solidFill>
              </a:rPr>
              <a:t>surface area</a:t>
            </a:r>
            <a:endParaRPr lang="en-US" sz="6000" dirty="0"/>
          </a:p>
        </p:txBody>
      </p:sp>
    </p:spTree>
    <p:extLst>
      <p:ext uri="{BB962C8B-B14F-4D97-AF65-F5344CB8AC3E}">
        <p14:creationId xmlns:p14="http://schemas.microsoft.com/office/powerpoint/2010/main" xmlns="" val="694259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52400" y="1935480"/>
            <a:ext cx="8763000" cy="4389120"/>
          </a:xfrm>
        </p:spPr>
        <p:txBody>
          <a:bodyPr>
            <a:normAutofit/>
          </a:bodyPr>
          <a:lstStyle/>
          <a:p>
            <a:pPr marL="0" indent="0">
              <a:buNone/>
            </a:pPr>
            <a:r>
              <a:rPr lang="en-US" sz="5800" b="1" dirty="0" smtClean="0"/>
              <a:t>10.                               </a:t>
            </a:r>
            <a:r>
              <a:rPr lang="en-US" sz="6000" b="1" dirty="0" smtClean="0"/>
              <a:t>a </a:t>
            </a:r>
            <a:r>
              <a:rPr lang="en-US" sz="6000" b="1" dirty="0"/>
              <a:t>tool used to measure temperature. </a:t>
            </a:r>
            <a:endParaRPr lang="en-US" sz="4000" dirty="0"/>
          </a:p>
        </p:txBody>
      </p:sp>
      <p:sp>
        <p:nvSpPr>
          <p:cNvPr id="4" name="TextBox 3"/>
          <p:cNvSpPr txBox="1"/>
          <p:nvPr/>
        </p:nvSpPr>
        <p:spPr>
          <a:xfrm>
            <a:off x="1447800" y="1905000"/>
            <a:ext cx="5257800" cy="1015663"/>
          </a:xfrm>
          <a:prstGeom prst="rect">
            <a:avLst/>
          </a:prstGeom>
          <a:noFill/>
        </p:spPr>
        <p:txBody>
          <a:bodyPr wrap="square" rtlCol="0">
            <a:spAutoFit/>
          </a:bodyPr>
          <a:lstStyle/>
          <a:p>
            <a:r>
              <a:rPr lang="en-US" sz="6000" b="1" u="sng" dirty="0" smtClean="0">
                <a:solidFill>
                  <a:srgbClr val="FF0000"/>
                </a:solidFill>
              </a:rPr>
              <a:t>thermometer</a:t>
            </a:r>
            <a:endParaRPr lang="en-US" sz="6000" dirty="0"/>
          </a:p>
        </p:txBody>
      </p:sp>
    </p:spTree>
    <p:extLst>
      <p:ext uri="{BB962C8B-B14F-4D97-AF65-F5344CB8AC3E}">
        <p14:creationId xmlns:p14="http://schemas.microsoft.com/office/powerpoint/2010/main" xmlns="" val="472851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458200" cy="5410200"/>
          </a:xfrm>
        </p:spPr>
        <p:txBody>
          <a:bodyPr>
            <a:normAutofit fontScale="92500" lnSpcReduction="20000"/>
          </a:bodyPr>
          <a:lstStyle/>
          <a:p>
            <a:pPr marL="0" indent="0">
              <a:buNone/>
            </a:pPr>
            <a:r>
              <a:rPr lang="en-US" sz="5800" b="1" dirty="0" smtClean="0"/>
              <a:t>11.                              </a:t>
            </a:r>
            <a:r>
              <a:rPr lang="en-US" sz="6000" b="1" dirty="0" smtClean="0"/>
              <a:t>the </a:t>
            </a:r>
            <a:r>
              <a:rPr lang="en-US" sz="6000" b="1" dirty="0"/>
              <a:t>sequence </a:t>
            </a:r>
            <a:r>
              <a:rPr lang="en-US" sz="6000" b="1" dirty="0" smtClean="0"/>
              <a:t>of condensation </a:t>
            </a:r>
            <a:r>
              <a:rPr lang="en-US" sz="6000" b="1" dirty="0"/>
              <a:t>and evaporation of </a:t>
            </a:r>
            <a:r>
              <a:rPr lang="en-US" sz="6000" b="1" dirty="0" smtClean="0"/>
              <a:t>water </a:t>
            </a:r>
            <a:r>
              <a:rPr lang="en-US" sz="6000" b="1" dirty="0"/>
              <a:t>on Earth, causing clouds and rain and other </a:t>
            </a:r>
            <a:r>
              <a:rPr lang="en-US" sz="6000" b="1" dirty="0" smtClean="0"/>
              <a:t>forms </a:t>
            </a:r>
            <a:r>
              <a:rPr lang="en-US" sz="6000" b="1" dirty="0"/>
              <a:t>of precipitation.  </a:t>
            </a:r>
            <a:endParaRPr lang="en-US" sz="6000" dirty="0"/>
          </a:p>
        </p:txBody>
      </p:sp>
      <p:sp>
        <p:nvSpPr>
          <p:cNvPr id="4" name="TextBox 3"/>
          <p:cNvSpPr txBox="1"/>
          <p:nvPr/>
        </p:nvSpPr>
        <p:spPr>
          <a:xfrm>
            <a:off x="1371600" y="1066800"/>
            <a:ext cx="4648200" cy="1015663"/>
          </a:xfrm>
          <a:prstGeom prst="rect">
            <a:avLst/>
          </a:prstGeom>
          <a:noFill/>
        </p:spPr>
        <p:txBody>
          <a:bodyPr wrap="square" rtlCol="0">
            <a:spAutoFit/>
          </a:bodyPr>
          <a:lstStyle/>
          <a:p>
            <a:r>
              <a:rPr lang="en-US" sz="6000" b="1" u="sng" dirty="0" smtClean="0">
                <a:solidFill>
                  <a:srgbClr val="FF0000"/>
                </a:solidFill>
              </a:rPr>
              <a:t>water cycle</a:t>
            </a:r>
            <a:endParaRPr lang="en-US" sz="6000" dirty="0"/>
          </a:p>
        </p:txBody>
      </p:sp>
    </p:spTree>
    <p:extLst>
      <p:ext uri="{BB962C8B-B14F-4D97-AF65-F5344CB8AC3E}">
        <p14:creationId xmlns:p14="http://schemas.microsoft.com/office/powerpoint/2010/main" xmlns="" val="360559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935480"/>
            <a:ext cx="8763000" cy="4389120"/>
          </a:xfrm>
        </p:spPr>
        <p:txBody>
          <a:bodyPr>
            <a:normAutofit/>
          </a:bodyPr>
          <a:lstStyle/>
          <a:p>
            <a:pPr marL="0" indent="0">
              <a:buNone/>
            </a:pPr>
            <a:r>
              <a:rPr lang="en-US" sz="5800" b="1" dirty="0" smtClean="0"/>
              <a:t>12.                                   </a:t>
            </a:r>
            <a:r>
              <a:rPr lang="en-US" sz="6000" b="1" dirty="0" smtClean="0"/>
              <a:t>a </a:t>
            </a:r>
            <a:r>
              <a:rPr lang="en-US" sz="6000" b="1" dirty="0"/>
              <a:t>term used to describe the purity of water. </a:t>
            </a:r>
            <a:endParaRPr lang="en-US" sz="4000" dirty="0"/>
          </a:p>
        </p:txBody>
      </p:sp>
      <p:sp>
        <p:nvSpPr>
          <p:cNvPr id="4" name="TextBox 3"/>
          <p:cNvSpPr txBox="1"/>
          <p:nvPr/>
        </p:nvSpPr>
        <p:spPr>
          <a:xfrm>
            <a:off x="1447800" y="1905000"/>
            <a:ext cx="5257800" cy="1015663"/>
          </a:xfrm>
          <a:prstGeom prst="rect">
            <a:avLst/>
          </a:prstGeom>
          <a:noFill/>
        </p:spPr>
        <p:txBody>
          <a:bodyPr wrap="square" rtlCol="0">
            <a:spAutoFit/>
          </a:bodyPr>
          <a:lstStyle/>
          <a:p>
            <a:r>
              <a:rPr lang="en-US" sz="6000" b="1" u="sng" dirty="0" smtClean="0">
                <a:solidFill>
                  <a:srgbClr val="FF0000"/>
                </a:solidFill>
              </a:rPr>
              <a:t>water quality</a:t>
            </a:r>
            <a:endParaRPr lang="en-US" sz="6000" dirty="0"/>
          </a:p>
        </p:txBody>
      </p:sp>
    </p:spTree>
    <p:extLst>
      <p:ext uri="{BB962C8B-B14F-4D97-AF65-F5344CB8AC3E}">
        <p14:creationId xmlns:p14="http://schemas.microsoft.com/office/powerpoint/2010/main" xmlns="" val="317470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935480"/>
            <a:ext cx="8763000" cy="4389120"/>
          </a:xfrm>
        </p:spPr>
        <p:txBody>
          <a:bodyPr>
            <a:normAutofit/>
          </a:bodyPr>
          <a:lstStyle/>
          <a:p>
            <a:pPr marL="0" indent="0">
              <a:buNone/>
            </a:pPr>
            <a:r>
              <a:rPr lang="en-US" sz="5800" b="1" dirty="0" smtClean="0"/>
              <a:t>13.                                </a:t>
            </a:r>
            <a:r>
              <a:rPr lang="en-US" sz="6000" b="1" dirty="0" smtClean="0"/>
              <a:t>the </a:t>
            </a:r>
            <a:r>
              <a:rPr lang="en-US" sz="6000" b="1" dirty="0"/>
              <a:t>gaseous state of water. </a:t>
            </a:r>
            <a:endParaRPr lang="en-US" sz="4000" dirty="0"/>
          </a:p>
        </p:txBody>
      </p:sp>
      <p:sp>
        <p:nvSpPr>
          <p:cNvPr id="4" name="TextBox 3"/>
          <p:cNvSpPr txBox="1"/>
          <p:nvPr/>
        </p:nvSpPr>
        <p:spPr>
          <a:xfrm>
            <a:off x="1447800" y="1905000"/>
            <a:ext cx="5257800" cy="1015663"/>
          </a:xfrm>
          <a:prstGeom prst="rect">
            <a:avLst/>
          </a:prstGeom>
          <a:noFill/>
        </p:spPr>
        <p:txBody>
          <a:bodyPr wrap="square" rtlCol="0">
            <a:spAutoFit/>
          </a:bodyPr>
          <a:lstStyle/>
          <a:p>
            <a:r>
              <a:rPr lang="en-US" sz="6000" b="1" u="sng" dirty="0" smtClean="0">
                <a:solidFill>
                  <a:srgbClr val="FF0000"/>
                </a:solidFill>
              </a:rPr>
              <a:t>water vapor</a:t>
            </a:r>
            <a:endParaRPr lang="en-US" sz="6000" dirty="0"/>
          </a:p>
        </p:txBody>
      </p:sp>
    </p:spTree>
    <p:extLst>
      <p:ext uri="{BB962C8B-B14F-4D97-AF65-F5344CB8AC3E}">
        <p14:creationId xmlns:p14="http://schemas.microsoft.com/office/powerpoint/2010/main" xmlns="" val="149078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295400" y="434340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304800"/>
            <a:ext cx="8229600" cy="1143000"/>
          </a:xfrm>
        </p:spPr>
        <p:txBody>
          <a:bodyPr/>
          <a:lstStyle/>
          <a:p>
            <a:pPr algn="ctr"/>
            <a:r>
              <a:rPr lang="en-US" dirty="0" smtClean="0"/>
              <a:t>Concepts</a:t>
            </a:r>
            <a:endParaRPr lang="en-US" dirty="0"/>
          </a:p>
        </p:txBody>
      </p:sp>
      <p:sp>
        <p:nvSpPr>
          <p:cNvPr id="3" name="Content Placeholder 2"/>
          <p:cNvSpPr>
            <a:spLocks noGrp="1"/>
          </p:cNvSpPr>
          <p:nvPr>
            <p:ph idx="1"/>
          </p:nvPr>
        </p:nvSpPr>
        <p:spPr>
          <a:xfrm>
            <a:off x="381000" y="1752600"/>
            <a:ext cx="8534400" cy="3962400"/>
          </a:xfrm>
        </p:spPr>
        <p:txBody>
          <a:bodyPr>
            <a:normAutofit/>
          </a:bodyPr>
          <a:lstStyle/>
          <a:p>
            <a:pPr marL="0" indent="0">
              <a:buNone/>
            </a:pPr>
            <a:r>
              <a:rPr lang="en-US" sz="3600" b="1" dirty="0"/>
              <a:t>14.  Which of these processes is involved in causing rain?</a:t>
            </a:r>
            <a:endParaRPr lang="en-US" sz="3600" dirty="0"/>
          </a:p>
          <a:p>
            <a:pPr marL="0" indent="0">
              <a:buNone/>
            </a:pPr>
            <a:r>
              <a:rPr lang="en-US" sz="3600" b="1" dirty="0" smtClean="0"/>
              <a:t>	A</a:t>
            </a:r>
            <a:r>
              <a:rPr lang="en-US" sz="3600" b="1" dirty="0"/>
              <a:t>.  evaporation</a:t>
            </a:r>
            <a:endParaRPr lang="en-US" sz="3600" dirty="0"/>
          </a:p>
          <a:p>
            <a:pPr marL="0" indent="0">
              <a:buNone/>
            </a:pPr>
            <a:r>
              <a:rPr lang="en-US" sz="3600" b="1" dirty="0" smtClean="0"/>
              <a:t>	B</a:t>
            </a:r>
            <a:r>
              <a:rPr lang="en-US" sz="3600" b="1" dirty="0"/>
              <a:t>.  condensation</a:t>
            </a:r>
            <a:endParaRPr lang="en-US" sz="3600" dirty="0"/>
          </a:p>
          <a:p>
            <a:pPr marL="0" indent="0">
              <a:buNone/>
            </a:pPr>
            <a:r>
              <a:rPr lang="en-US" sz="3600" b="1" dirty="0" smtClean="0"/>
              <a:t>	C</a:t>
            </a:r>
            <a:r>
              <a:rPr lang="en-US" sz="3600" b="1" dirty="0"/>
              <a:t>.  both evaporation and </a:t>
            </a:r>
            <a:r>
              <a:rPr lang="en-US" sz="3600" b="1" dirty="0" smtClean="0"/>
              <a:t> </a:t>
            </a:r>
          </a:p>
          <a:p>
            <a:pPr marL="0" indent="0">
              <a:buNone/>
            </a:pPr>
            <a:r>
              <a:rPr lang="en-US" sz="3600" b="1" dirty="0"/>
              <a:t> </a:t>
            </a:r>
            <a:r>
              <a:rPr lang="en-US" sz="3600" b="1" dirty="0" smtClean="0"/>
              <a:t>              condensation</a:t>
            </a:r>
            <a:endParaRPr lang="en-US" sz="3600" dirty="0"/>
          </a:p>
          <a:p>
            <a:endParaRPr lang="en-US" dirty="0"/>
          </a:p>
        </p:txBody>
      </p:sp>
    </p:spTree>
    <p:extLst>
      <p:ext uri="{BB962C8B-B14F-4D97-AF65-F5344CB8AC3E}">
        <p14:creationId xmlns:p14="http://schemas.microsoft.com/office/powerpoint/2010/main" xmlns="" val="68466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5867400"/>
          </a:xfrm>
        </p:spPr>
        <p:txBody>
          <a:bodyPr>
            <a:normAutofit/>
          </a:bodyPr>
          <a:lstStyle/>
          <a:p>
            <a:pPr marL="0" indent="0">
              <a:buNone/>
            </a:pPr>
            <a:r>
              <a:rPr lang="en-US" sz="3900" b="1" dirty="0"/>
              <a:t>Water ________________________ to form water ___________.  Water </a:t>
            </a:r>
            <a:endParaRPr lang="en-US" sz="3900" dirty="0"/>
          </a:p>
          <a:p>
            <a:pPr marL="0" indent="0">
              <a:buNone/>
            </a:pPr>
            <a:r>
              <a:rPr lang="en-US" sz="3900" b="1" dirty="0"/>
              <a:t>_____________ goes into the air.  The water vapor __________________ to form </a:t>
            </a:r>
            <a:endParaRPr lang="en-US" sz="3900" dirty="0"/>
          </a:p>
          <a:p>
            <a:pPr marL="0" indent="0">
              <a:buNone/>
            </a:pPr>
            <a:r>
              <a:rPr lang="en-US" sz="3900" b="1" dirty="0"/>
              <a:t>___________.  The water in the clouds falls to the ground as </a:t>
            </a:r>
            <a:endParaRPr lang="en-US" sz="3900" dirty="0"/>
          </a:p>
          <a:p>
            <a:pPr marL="0" indent="0">
              <a:buNone/>
            </a:pPr>
            <a:r>
              <a:rPr lang="en-US" sz="3900" b="1" dirty="0"/>
              <a:t>__________________________, including rain.  </a:t>
            </a:r>
            <a:endParaRPr lang="en-US" sz="3900" dirty="0"/>
          </a:p>
          <a:p>
            <a:endParaRPr lang="en-US" dirty="0"/>
          </a:p>
        </p:txBody>
      </p:sp>
      <p:sp>
        <p:nvSpPr>
          <p:cNvPr id="4" name="TextBox 3"/>
          <p:cNvSpPr txBox="1"/>
          <p:nvPr/>
        </p:nvSpPr>
        <p:spPr>
          <a:xfrm>
            <a:off x="2438400" y="304800"/>
            <a:ext cx="5257800" cy="1015663"/>
          </a:xfrm>
          <a:prstGeom prst="rect">
            <a:avLst/>
          </a:prstGeom>
          <a:noFill/>
        </p:spPr>
        <p:txBody>
          <a:bodyPr wrap="square" rtlCol="0">
            <a:spAutoFit/>
          </a:bodyPr>
          <a:lstStyle/>
          <a:p>
            <a:r>
              <a:rPr lang="en-US" sz="6000" b="1" u="sng" dirty="0" smtClean="0">
                <a:solidFill>
                  <a:srgbClr val="FF0000"/>
                </a:solidFill>
              </a:rPr>
              <a:t>evaporates</a:t>
            </a:r>
            <a:endParaRPr lang="en-US" sz="6000" dirty="0"/>
          </a:p>
        </p:txBody>
      </p:sp>
      <p:sp>
        <p:nvSpPr>
          <p:cNvPr id="5" name="TextBox 4"/>
          <p:cNvSpPr txBox="1"/>
          <p:nvPr/>
        </p:nvSpPr>
        <p:spPr>
          <a:xfrm>
            <a:off x="3276600" y="971233"/>
            <a:ext cx="2286000" cy="1015663"/>
          </a:xfrm>
          <a:prstGeom prst="rect">
            <a:avLst/>
          </a:prstGeom>
          <a:noFill/>
        </p:spPr>
        <p:txBody>
          <a:bodyPr wrap="square" rtlCol="0">
            <a:spAutoFit/>
          </a:bodyPr>
          <a:lstStyle/>
          <a:p>
            <a:r>
              <a:rPr lang="en-US" sz="6000" b="1" u="sng" dirty="0" smtClean="0">
                <a:solidFill>
                  <a:srgbClr val="FF0000"/>
                </a:solidFill>
              </a:rPr>
              <a:t>vapor</a:t>
            </a:r>
            <a:endParaRPr lang="en-US" sz="6000" dirty="0"/>
          </a:p>
        </p:txBody>
      </p:sp>
      <p:sp>
        <p:nvSpPr>
          <p:cNvPr id="6" name="TextBox 5"/>
          <p:cNvSpPr txBox="1"/>
          <p:nvPr/>
        </p:nvSpPr>
        <p:spPr>
          <a:xfrm>
            <a:off x="3276600" y="2265041"/>
            <a:ext cx="4572000" cy="1015663"/>
          </a:xfrm>
          <a:prstGeom prst="rect">
            <a:avLst/>
          </a:prstGeom>
          <a:noFill/>
        </p:spPr>
        <p:txBody>
          <a:bodyPr wrap="square" rtlCol="0">
            <a:spAutoFit/>
          </a:bodyPr>
          <a:lstStyle/>
          <a:p>
            <a:r>
              <a:rPr lang="en-US" sz="6000" b="1" u="sng" dirty="0" smtClean="0">
                <a:solidFill>
                  <a:srgbClr val="FF0000"/>
                </a:solidFill>
              </a:rPr>
              <a:t>condenses</a:t>
            </a:r>
            <a:endParaRPr lang="en-US" sz="6000" dirty="0"/>
          </a:p>
        </p:txBody>
      </p:sp>
      <p:sp>
        <p:nvSpPr>
          <p:cNvPr id="7" name="TextBox 6"/>
          <p:cNvSpPr txBox="1"/>
          <p:nvPr/>
        </p:nvSpPr>
        <p:spPr>
          <a:xfrm>
            <a:off x="304800" y="3505200"/>
            <a:ext cx="4046899" cy="1015663"/>
          </a:xfrm>
          <a:prstGeom prst="rect">
            <a:avLst/>
          </a:prstGeom>
          <a:noFill/>
        </p:spPr>
        <p:txBody>
          <a:bodyPr wrap="square" rtlCol="0">
            <a:spAutoFit/>
          </a:bodyPr>
          <a:lstStyle/>
          <a:p>
            <a:r>
              <a:rPr lang="en-US" sz="6000" b="1" u="sng" dirty="0" smtClean="0">
                <a:solidFill>
                  <a:srgbClr val="FF0000"/>
                </a:solidFill>
              </a:rPr>
              <a:t>clouds</a:t>
            </a:r>
            <a:endParaRPr lang="en-US" sz="6000" dirty="0"/>
          </a:p>
        </p:txBody>
      </p:sp>
      <p:sp>
        <p:nvSpPr>
          <p:cNvPr id="8" name="TextBox 7"/>
          <p:cNvSpPr txBox="1"/>
          <p:nvPr/>
        </p:nvSpPr>
        <p:spPr>
          <a:xfrm>
            <a:off x="499450" y="4800600"/>
            <a:ext cx="4986950" cy="1015663"/>
          </a:xfrm>
          <a:prstGeom prst="rect">
            <a:avLst/>
          </a:prstGeom>
          <a:noFill/>
        </p:spPr>
        <p:txBody>
          <a:bodyPr wrap="square" rtlCol="0">
            <a:spAutoFit/>
          </a:bodyPr>
          <a:lstStyle/>
          <a:p>
            <a:r>
              <a:rPr lang="en-US" sz="6000" b="1" u="sng" dirty="0" smtClean="0">
                <a:solidFill>
                  <a:srgbClr val="FF0000"/>
                </a:solidFill>
              </a:rPr>
              <a:t>precipitation</a:t>
            </a:r>
            <a:endParaRPr lang="en-US" sz="6000" dirty="0"/>
          </a:p>
        </p:txBody>
      </p:sp>
      <p:sp>
        <p:nvSpPr>
          <p:cNvPr id="9" name="TextBox 8"/>
          <p:cNvSpPr txBox="1"/>
          <p:nvPr/>
        </p:nvSpPr>
        <p:spPr>
          <a:xfrm>
            <a:off x="533400" y="1582578"/>
            <a:ext cx="2286000" cy="1015663"/>
          </a:xfrm>
          <a:prstGeom prst="rect">
            <a:avLst/>
          </a:prstGeom>
          <a:noFill/>
        </p:spPr>
        <p:txBody>
          <a:bodyPr wrap="square" rtlCol="0">
            <a:spAutoFit/>
          </a:bodyPr>
          <a:lstStyle/>
          <a:p>
            <a:r>
              <a:rPr lang="en-US" sz="6000" b="1" u="sng" dirty="0" smtClean="0">
                <a:solidFill>
                  <a:srgbClr val="FF0000"/>
                </a:solidFill>
              </a:rPr>
              <a:t>vapor</a:t>
            </a:r>
            <a:endParaRPr lang="en-US" sz="6000" dirty="0"/>
          </a:p>
        </p:txBody>
      </p:sp>
    </p:spTree>
    <p:extLst>
      <p:ext uri="{BB962C8B-B14F-4D97-AF65-F5344CB8AC3E}">
        <p14:creationId xmlns:p14="http://schemas.microsoft.com/office/powerpoint/2010/main" xmlns="" val="220163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5102" t="24376" r="24082" b="12766"/>
          <a:stretch/>
        </p:blipFill>
        <p:spPr bwMode="auto">
          <a:xfrm>
            <a:off x="304800" y="533400"/>
            <a:ext cx="8542315" cy="594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3352800" y="838200"/>
            <a:ext cx="1905000" cy="830997"/>
          </a:xfrm>
          <a:prstGeom prst="rect">
            <a:avLst/>
          </a:prstGeom>
          <a:noFill/>
        </p:spPr>
        <p:txBody>
          <a:bodyPr wrap="square" rtlCol="0">
            <a:spAutoFit/>
          </a:bodyPr>
          <a:lstStyle/>
          <a:p>
            <a:r>
              <a:rPr lang="en-US" sz="4800" b="1" u="sng" dirty="0" smtClean="0">
                <a:solidFill>
                  <a:srgbClr val="FF0000"/>
                </a:solidFill>
              </a:rPr>
              <a:t>cloud</a:t>
            </a:r>
            <a:endParaRPr lang="en-US" sz="4800" dirty="0"/>
          </a:p>
        </p:txBody>
      </p:sp>
      <p:sp>
        <p:nvSpPr>
          <p:cNvPr id="9" name="TextBox 8"/>
          <p:cNvSpPr txBox="1"/>
          <p:nvPr/>
        </p:nvSpPr>
        <p:spPr>
          <a:xfrm>
            <a:off x="2743200" y="1688668"/>
            <a:ext cx="3429000" cy="523220"/>
          </a:xfrm>
          <a:prstGeom prst="rect">
            <a:avLst/>
          </a:prstGeom>
          <a:noFill/>
        </p:spPr>
        <p:txBody>
          <a:bodyPr wrap="square" rtlCol="0">
            <a:spAutoFit/>
          </a:bodyPr>
          <a:lstStyle/>
          <a:p>
            <a:r>
              <a:rPr lang="en-US" sz="2800" b="1" u="sng" dirty="0" smtClean="0">
                <a:solidFill>
                  <a:srgbClr val="FF0000"/>
                </a:solidFill>
              </a:rPr>
              <a:t>water condenses</a:t>
            </a:r>
            <a:endParaRPr lang="en-US" sz="2800" dirty="0"/>
          </a:p>
        </p:txBody>
      </p:sp>
      <p:sp>
        <p:nvSpPr>
          <p:cNvPr id="10" name="TextBox 9"/>
          <p:cNvSpPr txBox="1"/>
          <p:nvPr/>
        </p:nvSpPr>
        <p:spPr>
          <a:xfrm>
            <a:off x="1600200" y="3276600"/>
            <a:ext cx="1905000" cy="830997"/>
          </a:xfrm>
          <a:prstGeom prst="rect">
            <a:avLst/>
          </a:prstGeom>
          <a:noFill/>
        </p:spPr>
        <p:txBody>
          <a:bodyPr wrap="square" rtlCol="0">
            <a:spAutoFit/>
          </a:bodyPr>
          <a:lstStyle/>
          <a:p>
            <a:r>
              <a:rPr lang="en-US" sz="2400" b="1" u="sng" dirty="0" smtClean="0">
                <a:solidFill>
                  <a:srgbClr val="FF0000"/>
                </a:solidFill>
              </a:rPr>
              <a:t>water vapor rises</a:t>
            </a:r>
            <a:endParaRPr lang="en-US" sz="2400" dirty="0"/>
          </a:p>
        </p:txBody>
      </p:sp>
      <p:sp>
        <p:nvSpPr>
          <p:cNvPr id="11" name="TextBox 10"/>
          <p:cNvSpPr txBox="1"/>
          <p:nvPr/>
        </p:nvSpPr>
        <p:spPr>
          <a:xfrm>
            <a:off x="4575957" y="3276599"/>
            <a:ext cx="1905000" cy="707886"/>
          </a:xfrm>
          <a:prstGeom prst="rect">
            <a:avLst/>
          </a:prstGeom>
          <a:noFill/>
        </p:spPr>
        <p:txBody>
          <a:bodyPr wrap="square" rtlCol="0">
            <a:spAutoFit/>
          </a:bodyPr>
          <a:lstStyle/>
          <a:p>
            <a:r>
              <a:rPr lang="en-US" sz="2000" b="1" u="sng" dirty="0" smtClean="0">
                <a:solidFill>
                  <a:srgbClr val="FF0000"/>
                </a:solidFill>
              </a:rPr>
              <a:t>precipitation falls</a:t>
            </a:r>
            <a:endParaRPr lang="en-US" sz="2000" dirty="0"/>
          </a:p>
        </p:txBody>
      </p:sp>
      <p:sp>
        <p:nvSpPr>
          <p:cNvPr id="12" name="TextBox 11"/>
          <p:cNvSpPr txBox="1"/>
          <p:nvPr/>
        </p:nvSpPr>
        <p:spPr>
          <a:xfrm>
            <a:off x="7196366" y="3630541"/>
            <a:ext cx="1650749" cy="584775"/>
          </a:xfrm>
          <a:prstGeom prst="rect">
            <a:avLst/>
          </a:prstGeom>
          <a:noFill/>
        </p:spPr>
        <p:txBody>
          <a:bodyPr wrap="square" rtlCol="0">
            <a:spAutoFit/>
          </a:bodyPr>
          <a:lstStyle/>
          <a:p>
            <a:r>
              <a:rPr lang="en-US" sz="3200" b="1" u="sng" dirty="0" smtClean="0">
                <a:solidFill>
                  <a:srgbClr val="FF0000"/>
                </a:solidFill>
              </a:rPr>
              <a:t>Earth</a:t>
            </a:r>
            <a:endParaRPr lang="en-US" sz="3200" dirty="0"/>
          </a:p>
        </p:txBody>
      </p:sp>
      <p:sp>
        <p:nvSpPr>
          <p:cNvPr id="13" name="TextBox 12"/>
          <p:cNvSpPr txBox="1"/>
          <p:nvPr/>
        </p:nvSpPr>
        <p:spPr>
          <a:xfrm>
            <a:off x="6940606" y="5477346"/>
            <a:ext cx="1905000" cy="830997"/>
          </a:xfrm>
          <a:prstGeom prst="rect">
            <a:avLst/>
          </a:prstGeom>
          <a:noFill/>
        </p:spPr>
        <p:txBody>
          <a:bodyPr wrap="square" rtlCol="0">
            <a:spAutoFit/>
          </a:bodyPr>
          <a:lstStyle/>
          <a:p>
            <a:r>
              <a:rPr lang="en-US" sz="2400" b="1" u="sng" dirty="0" smtClean="0">
                <a:solidFill>
                  <a:srgbClr val="FF0000"/>
                </a:solidFill>
              </a:rPr>
              <a:t>water flows downhill</a:t>
            </a:r>
            <a:endParaRPr lang="en-US" sz="2400" dirty="0"/>
          </a:p>
        </p:txBody>
      </p:sp>
      <p:sp>
        <p:nvSpPr>
          <p:cNvPr id="14" name="TextBox 13"/>
          <p:cNvSpPr txBox="1"/>
          <p:nvPr/>
        </p:nvSpPr>
        <p:spPr>
          <a:xfrm>
            <a:off x="2895600" y="5830669"/>
            <a:ext cx="1905000" cy="646331"/>
          </a:xfrm>
          <a:prstGeom prst="rect">
            <a:avLst/>
          </a:prstGeom>
          <a:noFill/>
        </p:spPr>
        <p:txBody>
          <a:bodyPr wrap="square" rtlCol="0">
            <a:spAutoFit/>
          </a:bodyPr>
          <a:lstStyle/>
          <a:p>
            <a:r>
              <a:rPr lang="en-US" sz="3600" b="1" u="sng" dirty="0" smtClean="0">
                <a:solidFill>
                  <a:srgbClr val="FF0000"/>
                </a:solidFill>
              </a:rPr>
              <a:t>ocean</a:t>
            </a:r>
            <a:endParaRPr lang="en-US" sz="3600" dirty="0"/>
          </a:p>
        </p:txBody>
      </p:sp>
      <p:sp>
        <p:nvSpPr>
          <p:cNvPr id="15" name="TextBox 14"/>
          <p:cNvSpPr txBox="1"/>
          <p:nvPr/>
        </p:nvSpPr>
        <p:spPr>
          <a:xfrm>
            <a:off x="381000" y="4800601"/>
            <a:ext cx="2095500" cy="369332"/>
          </a:xfrm>
          <a:prstGeom prst="rect">
            <a:avLst/>
          </a:prstGeom>
          <a:noFill/>
        </p:spPr>
        <p:txBody>
          <a:bodyPr wrap="square" rtlCol="0">
            <a:spAutoFit/>
          </a:bodyPr>
          <a:lstStyle/>
          <a:p>
            <a:r>
              <a:rPr lang="en-US" b="1" u="sng" dirty="0" smtClean="0">
                <a:solidFill>
                  <a:srgbClr val="FF0000"/>
                </a:solidFill>
              </a:rPr>
              <a:t>water evaporates</a:t>
            </a:r>
            <a:endParaRPr lang="en-US" dirty="0"/>
          </a:p>
        </p:txBody>
      </p:sp>
    </p:spTree>
    <p:extLst>
      <p:ext uri="{BB962C8B-B14F-4D97-AF65-F5344CB8AC3E}">
        <p14:creationId xmlns:p14="http://schemas.microsoft.com/office/powerpoint/2010/main" xmlns="" val="95295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normAutofit/>
          </a:bodyPr>
          <a:lstStyle/>
          <a:p>
            <a:pPr marL="0" indent="0">
              <a:buNone/>
            </a:pPr>
            <a:r>
              <a:rPr lang="en-US" sz="3600" b="1" dirty="0"/>
              <a:t>b.  Name five places that a water particle can be found on Earth other than in a body of water such as lake, river, or ocean.  </a:t>
            </a:r>
            <a:endParaRPr lang="en-US" sz="3600" dirty="0"/>
          </a:p>
          <a:p>
            <a:pPr marL="0" indent="0">
              <a:buNone/>
            </a:pPr>
            <a:r>
              <a:rPr lang="en-US" sz="3600" b="1" dirty="0" smtClean="0"/>
              <a:t>1</a:t>
            </a:r>
            <a:r>
              <a:rPr lang="en-US" sz="3600" b="1" dirty="0"/>
              <a:t>.  </a:t>
            </a:r>
            <a:r>
              <a:rPr lang="en-US" sz="3600" b="1" dirty="0" smtClean="0"/>
              <a:t>_______________  2</a:t>
            </a:r>
            <a:r>
              <a:rPr lang="en-US" sz="3600" b="1" dirty="0"/>
              <a:t>. </a:t>
            </a:r>
            <a:r>
              <a:rPr lang="en-US" sz="3600" b="1" dirty="0" smtClean="0"/>
              <a:t> ______________</a:t>
            </a:r>
            <a:endParaRPr lang="en-US" sz="3600" dirty="0" smtClean="0"/>
          </a:p>
          <a:p>
            <a:pPr marL="0" indent="0">
              <a:buNone/>
            </a:pPr>
            <a:endParaRPr lang="en-US" sz="3600" b="1" dirty="0" smtClean="0"/>
          </a:p>
          <a:p>
            <a:pPr marL="0" indent="0">
              <a:buNone/>
            </a:pPr>
            <a:r>
              <a:rPr lang="en-US" sz="3600" b="1" dirty="0" smtClean="0"/>
              <a:t>3.  _______________  4.  ______________</a:t>
            </a:r>
            <a:endParaRPr lang="en-US" sz="3600" dirty="0" smtClean="0"/>
          </a:p>
          <a:p>
            <a:pPr marL="0" indent="0">
              <a:buNone/>
            </a:pPr>
            <a:r>
              <a:rPr lang="en-US" sz="3600" b="1" dirty="0" smtClean="0"/>
              <a:t>  </a:t>
            </a:r>
          </a:p>
          <a:p>
            <a:pPr marL="0" indent="0">
              <a:buNone/>
            </a:pPr>
            <a:r>
              <a:rPr lang="en-US" sz="3600" b="1" dirty="0" smtClean="0"/>
              <a:t>           5</a:t>
            </a:r>
            <a:r>
              <a:rPr lang="en-US" sz="3600" b="1" dirty="0"/>
              <a:t>.  ______________________</a:t>
            </a:r>
            <a:endParaRPr lang="en-US" sz="3600" dirty="0"/>
          </a:p>
          <a:p>
            <a:endParaRPr lang="en-US" dirty="0"/>
          </a:p>
        </p:txBody>
      </p:sp>
      <p:sp>
        <p:nvSpPr>
          <p:cNvPr id="4" name="TextBox 3"/>
          <p:cNvSpPr txBox="1"/>
          <p:nvPr/>
        </p:nvSpPr>
        <p:spPr>
          <a:xfrm>
            <a:off x="1066800" y="2819400"/>
            <a:ext cx="2438400" cy="830997"/>
          </a:xfrm>
          <a:prstGeom prst="rect">
            <a:avLst/>
          </a:prstGeom>
          <a:noFill/>
        </p:spPr>
        <p:txBody>
          <a:bodyPr wrap="square" rtlCol="0">
            <a:spAutoFit/>
          </a:bodyPr>
          <a:lstStyle/>
          <a:p>
            <a:r>
              <a:rPr lang="en-US" sz="4800" b="1" u="sng" dirty="0" smtClean="0">
                <a:solidFill>
                  <a:srgbClr val="FF0000"/>
                </a:solidFill>
              </a:rPr>
              <a:t>animal</a:t>
            </a:r>
            <a:endParaRPr lang="en-US" sz="4800" dirty="0"/>
          </a:p>
        </p:txBody>
      </p:sp>
      <p:sp>
        <p:nvSpPr>
          <p:cNvPr id="5" name="TextBox 4"/>
          <p:cNvSpPr txBox="1"/>
          <p:nvPr/>
        </p:nvSpPr>
        <p:spPr>
          <a:xfrm>
            <a:off x="5257800" y="2819399"/>
            <a:ext cx="2438400" cy="830997"/>
          </a:xfrm>
          <a:prstGeom prst="rect">
            <a:avLst/>
          </a:prstGeom>
          <a:noFill/>
        </p:spPr>
        <p:txBody>
          <a:bodyPr wrap="square" rtlCol="0">
            <a:spAutoFit/>
          </a:bodyPr>
          <a:lstStyle/>
          <a:p>
            <a:r>
              <a:rPr lang="en-US" sz="4800" b="1" u="sng" dirty="0" smtClean="0">
                <a:solidFill>
                  <a:srgbClr val="FF0000"/>
                </a:solidFill>
              </a:rPr>
              <a:t>plant</a:t>
            </a:r>
            <a:endParaRPr lang="en-US" sz="4800" dirty="0"/>
          </a:p>
        </p:txBody>
      </p:sp>
      <p:sp>
        <p:nvSpPr>
          <p:cNvPr id="6" name="TextBox 5"/>
          <p:cNvSpPr txBox="1"/>
          <p:nvPr/>
        </p:nvSpPr>
        <p:spPr>
          <a:xfrm>
            <a:off x="1143000" y="4114800"/>
            <a:ext cx="2438400" cy="830997"/>
          </a:xfrm>
          <a:prstGeom prst="rect">
            <a:avLst/>
          </a:prstGeom>
          <a:noFill/>
        </p:spPr>
        <p:txBody>
          <a:bodyPr wrap="square" rtlCol="0">
            <a:spAutoFit/>
          </a:bodyPr>
          <a:lstStyle/>
          <a:p>
            <a:r>
              <a:rPr lang="en-US" sz="4800" b="1" u="sng" dirty="0" smtClean="0">
                <a:solidFill>
                  <a:srgbClr val="FF0000"/>
                </a:solidFill>
              </a:rPr>
              <a:t>glacier</a:t>
            </a:r>
            <a:endParaRPr lang="en-US" sz="4800" dirty="0"/>
          </a:p>
        </p:txBody>
      </p:sp>
      <p:sp>
        <p:nvSpPr>
          <p:cNvPr id="7" name="TextBox 6"/>
          <p:cNvSpPr txBox="1"/>
          <p:nvPr/>
        </p:nvSpPr>
        <p:spPr>
          <a:xfrm>
            <a:off x="5410200" y="4106088"/>
            <a:ext cx="2438400" cy="830997"/>
          </a:xfrm>
          <a:prstGeom prst="rect">
            <a:avLst/>
          </a:prstGeom>
          <a:noFill/>
        </p:spPr>
        <p:txBody>
          <a:bodyPr wrap="square" rtlCol="0">
            <a:spAutoFit/>
          </a:bodyPr>
          <a:lstStyle/>
          <a:p>
            <a:r>
              <a:rPr lang="en-US" sz="4800" b="1" u="sng" dirty="0" smtClean="0">
                <a:solidFill>
                  <a:srgbClr val="FF0000"/>
                </a:solidFill>
              </a:rPr>
              <a:t>soil</a:t>
            </a:r>
            <a:endParaRPr lang="en-US" sz="4800" dirty="0"/>
          </a:p>
        </p:txBody>
      </p:sp>
      <p:sp>
        <p:nvSpPr>
          <p:cNvPr id="8" name="TextBox 7"/>
          <p:cNvSpPr txBox="1"/>
          <p:nvPr/>
        </p:nvSpPr>
        <p:spPr>
          <a:xfrm>
            <a:off x="2362200" y="5410200"/>
            <a:ext cx="4267200" cy="830997"/>
          </a:xfrm>
          <a:prstGeom prst="rect">
            <a:avLst/>
          </a:prstGeom>
          <a:noFill/>
        </p:spPr>
        <p:txBody>
          <a:bodyPr wrap="square" rtlCol="0">
            <a:spAutoFit/>
          </a:bodyPr>
          <a:lstStyle/>
          <a:p>
            <a:r>
              <a:rPr lang="en-US" sz="4800" b="1" u="sng" dirty="0" smtClean="0">
                <a:solidFill>
                  <a:srgbClr val="FF0000"/>
                </a:solidFill>
              </a:rPr>
              <a:t>groundwater</a:t>
            </a:r>
            <a:endParaRPr lang="en-US" sz="4800" dirty="0"/>
          </a:p>
        </p:txBody>
      </p:sp>
    </p:spTree>
    <p:extLst>
      <p:ext uri="{BB962C8B-B14F-4D97-AF65-F5344CB8AC3E}">
        <p14:creationId xmlns:p14="http://schemas.microsoft.com/office/powerpoint/2010/main" xmlns="" val="206848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Vocabulary</a:t>
            </a:r>
            <a:endParaRPr lang="en-US" dirty="0"/>
          </a:p>
        </p:txBody>
      </p:sp>
      <p:sp>
        <p:nvSpPr>
          <p:cNvPr id="3" name="Content Placeholder 2"/>
          <p:cNvSpPr>
            <a:spLocks noGrp="1"/>
          </p:cNvSpPr>
          <p:nvPr>
            <p:ph idx="1"/>
          </p:nvPr>
        </p:nvSpPr>
        <p:spPr>
          <a:xfrm>
            <a:off x="457200" y="1935480"/>
            <a:ext cx="8534400" cy="4389120"/>
          </a:xfrm>
        </p:spPr>
        <p:txBody>
          <a:bodyPr/>
          <a:lstStyle/>
          <a:p>
            <a:pPr marL="0" indent="0">
              <a:buNone/>
            </a:pPr>
            <a:r>
              <a:rPr lang="en-US" b="1" dirty="0"/>
              <a:t>condense              </a:t>
            </a:r>
            <a:r>
              <a:rPr lang="en-US" b="1" dirty="0" smtClean="0"/>
              <a:t>       </a:t>
            </a:r>
            <a:r>
              <a:rPr lang="en-US" b="1" dirty="0"/>
              <a:t>evaporate             </a:t>
            </a:r>
            <a:r>
              <a:rPr lang="en-US" b="1" dirty="0" smtClean="0"/>
              <a:t>           </a:t>
            </a:r>
            <a:r>
              <a:rPr lang="en-US" b="1" dirty="0"/>
              <a:t>seriate                </a:t>
            </a:r>
            <a:endParaRPr lang="en-US" b="1" dirty="0" smtClean="0"/>
          </a:p>
          <a:p>
            <a:pPr marL="0" indent="0">
              <a:buNone/>
            </a:pPr>
            <a:endParaRPr lang="en-US" b="1" dirty="0" smtClean="0"/>
          </a:p>
          <a:p>
            <a:pPr marL="0" indent="0">
              <a:buNone/>
            </a:pPr>
            <a:r>
              <a:rPr lang="en-US" b="1" dirty="0" smtClean="0"/>
              <a:t>surface area</a:t>
            </a:r>
            <a:r>
              <a:rPr lang="en-US" dirty="0"/>
              <a:t> </a:t>
            </a:r>
            <a:r>
              <a:rPr lang="en-US" dirty="0" smtClean="0"/>
              <a:t>              </a:t>
            </a:r>
            <a:r>
              <a:rPr lang="en-US" b="1" dirty="0" smtClean="0"/>
              <a:t>thermometer                water </a:t>
            </a:r>
            <a:r>
              <a:rPr lang="en-US" b="1" dirty="0"/>
              <a:t>cycle            </a:t>
            </a:r>
            <a:endParaRPr lang="en-US" b="1" dirty="0" smtClean="0"/>
          </a:p>
          <a:p>
            <a:pPr marL="0" indent="0">
              <a:buNone/>
            </a:pPr>
            <a:endParaRPr lang="en-US" b="1" dirty="0" smtClean="0"/>
          </a:p>
          <a:p>
            <a:pPr marL="0" indent="0">
              <a:buNone/>
            </a:pPr>
            <a:r>
              <a:rPr lang="en-US" b="1" dirty="0" smtClean="0"/>
              <a:t>water </a:t>
            </a:r>
            <a:r>
              <a:rPr lang="en-US" b="1" dirty="0"/>
              <a:t>vapor         </a:t>
            </a:r>
            <a:r>
              <a:rPr lang="en-US" b="1" dirty="0" smtClean="0"/>
              <a:t>       </a:t>
            </a:r>
            <a:r>
              <a:rPr lang="en-US" b="1" dirty="0"/>
              <a:t>blade   </a:t>
            </a:r>
            <a:r>
              <a:rPr lang="en-US" dirty="0"/>
              <a:t> </a:t>
            </a:r>
            <a:r>
              <a:rPr lang="en-US" dirty="0" smtClean="0"/>
              <a:t>                           </a:t>
            </a:r>
            <a:r>
              <a:rPr lang="en-US" b="1" dirty="0" smtClean="0"/>
              <a:t>dissolve          </a:t>
            </a:r>
          </a:p>
          <a:p>
            <a:pPr marL="0" indent="0">
              <a:buNone/>
            </a:pPr>
            <a:endParaRPr lang="en-US" b="1" dirty="0" smtClean="0"/>
          </a:p>
          <a:p>
            <a:pPr marL="0" indent="0">
              <a:buNone/>
            </a:pPr>
            <a:r>
              <a:rPr lang="en-US" b="1" dirty="0" smtClean="0"/>
              <a:t>drain                           </a:t>
            </a:r>
            <a:r>
              <a:rPr lang="en-US" b="1" dirty="0"/>
              <a:t>earth materials            </a:t>
            </a:r>
            <a:r>
              <a:rPr lang="en-US" b="1" dirty="0" smtClean="0"/>
              <a:t>   shaft             </a:t>
            </a:r>
          </a:p>
          <a:p>
            <a:pPr marL="0" indent="0">
              <a:buNone/>
            </a:pPr>
            <a:endParaRPr lang="en-US" b="1" dirty="0"/>
          </a:p>
          <a:p>
            <a:pPr marL="0" indent="0">
              <a:buNone/>
            </a:pPr>
            <a:r>
              <a:rPr lang="en-US" b="1" dirty="0" smtClean="0"/>
              <a:t>water </a:t>
            </a:r>
            <a:r>
              <a:rPr lang="en-US" b="1" dirty="0"/>
              <a:t>quality</a:t>
            </a:r>
            <a:endParaRPr lang="en-US" dirty="0"/>
          </a:p>
          <a:p>
            <a:pPr marL="0" indent="0">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295400" y="403860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1000" y="838200"/>
            <a:ext cx="8534400" cy="4267200"/>
          </a:xfrm>
        </p:spPr>
        <p:txBody>
          <a:bodyPr>
            <a:normAutofit/>
          </a:bodyPr>
          <a:lstStyle/>
          <a:p>
            <a:pPr marL="0" indent="0">
              <a:buNone/>
            </a:pPr>
            <a:r>
              <a:rPr lang="en-US" sz="4400" b="1" dirty="0"/>
              <a:t>16.  Where does water go when it changes into water vapor?</a:t>
            </a:r>
            <a:endParaRPr lang="en-US" sz="4400" dirty="0"/>
          </a:p>
          <a:p>
            <a:pPr marL="0" indent="0">
              <a:buNone/>
            </a:pPr>
            <a:r>
              <a:rPr lang="en-US" sz="4400" b="1" dirty="0" smtClean="0"/>
              <a:t>	A</a:t>
            </a:r>
            <a:r>
              <a:rPr lang="en-US" sz="4400" b="1" dirty="0"/>
              <a:t>.  into clouds</a:t>
            </a:r>
            <a:endParaRPr lang="en-US" sz="4400" dirty="0"/>
          </a:p>
          <a:p>
            <a:pPr marL="0" indent="0">
              <a:buNone/>
            </a:pPr>
            <a:r>
              <a:rPr lang="en-US" sz="4400" b="1" dirty="0" smtClean="0"/>
              <a:t>	B</a:t>
            </a:r>
            <a:r>
              <a:rPr lang="en-US" sz="4400" b="1" dirty="0"/>
              <a:t>.  onto cool surfaces</a:t>
            </a:r>
            <a:endParaRPr lang="en-US" sz="4400" dirty="0"/>
          </a:p>
          <a:p>
            <a:pPr marL="0" indent="0">
              <a:buNone/>
            </a:pPr>
            <a:r>
              <a:rPr lang="en-US" sz="4400" b="1" dirty="0" smtClean="0"/>
              <a:t>	C</a:t>
            </a:r>
            <a:r>
              <a:rPr lang="en-US" sz="4400" b="1" dirty="0"/>
              <a:t>.  into the air</a:t>
            </a:r>
            <a:endParaRPr lang="en-US" sz="4400" dirty="0"/>
          </a:p>
          <a:p>
            <a:endParaRPr lang="en-US" dirty="0"/>
          </a:p>
        </p:txBody>
      </p:sp>
    </p:spTree>
    <p:extLst>
      <p:ext uri="{BB962C8B-B14F-4D97-AF65-F5344CB8AC3E}">
        <p14:creationId xmlns:p14="http://schemas.microsoft.com/office/powerpoint/2010/main" xmlns="" val="138121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a:bodyPr>
          <a:lstStyle/>
          <a:p>
            <a:pPr marL="0" indent="0">
              <a:buNone/>
            </a:pPr>
            <a:r>
              <a:rPr lang="en-US" sz="4400" b="1" dirty="0"/>
              <a:t>17.  Does water flow faster moving down a mountain or through a valley?</a:t>
            </a:r>
            <a:endParaRPr lang="en-US" sz="4400" dirty="0"/>
          </a:p>
          <a:p>
            <a:pPr marL="0" indent="0">
              <a:buNone/>
            </a:pPr>
            <a:endParaRPr lang="en-US" sz="4400" b="1" dirty="0" smtClean="0"/>
          </a:p>
          <a:p>
            <a:pPr marL="0" indent="0">
              <a:buNone/>
            </a:pPr>
            <a:r>
              <a:rPr lang="en-US" sz="4400" b="1" dirty="0" smtClean="0"/>
              <a:t>____________________________</a:t>
            </a:r>
            <a:endParaRPr lang="en-US" sz="4400" dirty="0"/>
          </a:p>
        </p:txBody>
      </p:sp>
      <p:sp>
        <p:nvSpPr>
          <p:cNvPr id="4" name="TextBox 3"/>
          <p:cNvSpPr txBox="1"/>
          <p:nvPr/>
        </p:nvSpPr>
        <p:spPr>
          <a:xfrm>
            <a:off x="533400" y="3352800"/>
            <a:ext cx="7772400" cy="1015663"/>
          </a:xfrm>
          <a:prstGeom prst="rect">
            <a:avLst/>
          </a:prstGeom>
          <a:noFill/>
        </p:spPr>
        <p:txBody>
          <a:bodyPr wrap="square" rtlCol="0">
            <a:spAutoFit/>
          </a:bodyPr>
          <a:lstStyle/>
          <a:p>
            <a:r>
              <a:rPr lang="en-US" sz="6000" b="1" u="sng" dirty="0" smtClean="0">
                <a:solidFill>
                  <a:srgbClr val="FF0000"/>
                </a:solidFill>
              </a:rPr>
              <a:t>down a mountain</a:t>
            </a:r>
            <a:endParaRPr lang="en-US" sz="6000" dirty="0"/>
          </a:p>
        </p:txBody>
      </p:sp>
    </p:spTree>
    <p:extLst>
      <p:ext uri="{BB962C8B-B14F-4D97-AF65-F5344CB8AC3E}">
        <p14:creationId xmlns:p14="http://schemas.microsoft.com/office/powerpoint/2010/main" xmlns="" val="229762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5867400"/>
          </a:xfrm>
        </p:spPr>
        <p:txBody>
          <a:bodyPr>
            <a:normAutofit/>
          </a:bodyPr>
          <a:lstStyle/>
          <a:p>
            <a:pPr marL="0" indent="0" algn="ctr">
              <a:buNone/>
            </a:pPr>
            <a:r>
              <a:rPr lang="en-US" sz="4400" b="1" u="sng" dirty="0"/>
              <a:t>Why?</a:t>
            </a:r>
            <a:endParaRPr lang="en-US" sz="4400" dirty="0"/>
          </a:p>
          <a:p>
            <a:pPr marL="0" indent="0">
              <a:buNone/>
            </a:pPr>
            <a:r>
              <a:rPr lang="en-US" sz="4400" b="1" dirty="0"/>
              <a:t>Water flows _________________ on _____________ slopes.  The mountain slope </a:t>
            </a:r>
            <a:endParaRPr lang="en-US" sz="4400" dirty="0"/>
          </a:p>
          <a:p>
            <a:pPr marL="0" indent="0">
              <a:buNone/>
            </a:pPr>
            <a:r>
              <a:rPr lang="en-US" sz="4400" b="1" dirty="0"/>
              <a:t>is </a:t>
            </a:r>
            <a:r>
              <a:rPr lang="en-US" sz="4400" b="1" dirty="0" smtClean="0"/>
              <a:t>___________ </a:t>
            </a:r>
            <a:r>
              <a:rPr lang="en-US" sz="4400" b="1" dirty="0"/>
              <a:t>than the valley, so water would flow </a:t>
            </a:r>
            <a:endParaRPr lang="en-US" sz="4400" dirty="0"/>
          </a:p>
          <a:p>
            <a:pPr marL="0" indent="0">
              <a:buNone/>
            </a:pPr>
            <a:r>
              <a:rPr lang="en-US" sz="4400" b="1" dirty="0" smtClean="0"/>
              <a:t>_____________ </a:t>
            </a:r>
            <a:r>
              <a:rPr lang="en-US" sz="4400" b="1" dirty="0"/>
              <a:t>there.  </a:t>
            </a:r>
            <a:endParaRPr lang="en-US" sz="4400" dirty="0"/>
          </a:p>
          <a:p>
            <a:endParaRPr lang="en-US" dirty="0"/>
          </a:p>
        </p:txBody>
      </p:sp>
      <p:sp>
        <p:nvSpPr>
          <p:cNvPr id="4" name="TextBox 3"/>
          <p:cNvSpPr txBox="1"/>
          <p:nvPr/>
        </p:nvSpPr>
        <p:spPr>
          <a:xfrm>
            <a:off x="3581400" y="1219200"/>
            <a:ext cx="5257800" cy="1015663"/>
          </a:xfrm>
          <a:prstGeom prst="rect">
            <a:avLst/>
          </a:prstGeom>
          <a:noFill/>
        </p:spPr>
        <p:txBody>
          <a:bodyPr wrap="square" rtlCol="0">
            <a:spAutoFit/>
          </a:bodyPr>
          <a:lstStyle/>
          <a:p>
            <a:r>
              <a:rPr lang="en-US" sz="6000" b="1" u="sng" dirty="0" smtClean="0">
                <a:solidFill>
                  <a:srgbClr val="FF0000"/>
                </a:solidFill>
              </a:rPr>
              <a:t>faster</a:t>
            </a:r>
            <a:endParaRPr lang="en-US" sz="6000" dirty="0"/>
          </a:p>
        </p:txBody>
      </p:sp>
      <p:sp>
        <p:nvSpPr>
          <p:cNvPr id="5" name="TextBox 4"/>
          <p:cNvSpPr txBox="1"/>
          <p:nvPr/>
        </p:nvSpPr>
        <p:spPr>
          <a:xfrm>
            <a:off x="1219200" y="1905000"/>
            <a:ext cx="2895600" cy="1015663"/>
          </a:xfrm>
          <a:prstGeom prst="rect">
            <a:avLst/>
          </a:prstGeom>
          <a:noFill/>
        </p:spPr>
        <p:txBody>
          <a:bodyPr wrap="square" rtlCol="0">
            <a:spAutoFit/>
          </a:bodyPr>
          <a:lstStyle/>
          <a:p>
            <a:r>
              <a:rPr lang="en-US" sz="6000" b="1" u="sng" dirty="0" smtClean="0">
                <a:solidFill>
                  <a:srgbClr val="FF0000"/>
                </a:solidFill>
              </a:rPr>
              <a:t>steeper</a:t>
            </a:r>
            <a:endParaRPr lang="en-US" sz="6000" dirty="0"/>
          </a:p>
        </p:txBody>
      </p:sp>
      <p:sp>
        <p:nvSpPr>
          <p:cNvPr id="10" name="TextBox 9"/>
          <p:cNvSpPr txBox="1"/>
          <p:nvPr/>
        </p:nvSpPr>
        <p:spPr>
          <a:xfrm>
            <a:off x="990600" y="3307702"/>
            <a:ext cx="2895600" cy="1015663"/>
          </a:xfrm>
          <a:prstGeom prst="rect">
            <a:avLst/>
          </a:prstGeom>
          <a:noFill/>
        </p:spPr>
        <p:txBody>
          <a:bodyPr wrap="square" rtlCol="0">
            <a:spAutoFit/>
          </a:bodyPr>
          <a:lstStyle/>
          <a:p>
            <a:r>
              <a:rPr lang="en-US" sz="6000" b="1" u="sng" dirty="0" smtClean="0">
                <a:solidFill>
                  <a:srgbClr val="FF0000"/>
                </a:solidFill>
              </a:rPr>
              <a:t>steeper</a:t>
            </a:r>
            <a:endParaRPr lang="en-US" sz="6000" dirty="0"/>
          </a:p>
        </p:txBody>
      </p:sp>
      <p:sp>
        <p:nvSpPr>
          <p:cNvPr id="11" name="TextBox 10"/>
          <p:cNvSpPr txBox="1"/>
          <p:nvPr/>
        </p:nvSpPr>
        <p:spPr>
          <a:xfrm>
            <a:off x="381000" y="4800600"/>
            <a:ext cx="2628900" cy="1015663"/>
          </a:xfrm>
          <a:prstGeom prst="rect">
            <a:avLst/>
          </a:prstGeom>
          <a:noFill/>
        </p:spPr>
        <p:txBody>
          <a:bodyPr wrap="square" rtlCol="0">
            <a:spAutoFit/>
          </a:bodyPr>
          <a:lstStyle/>
          <a:p>
            <a:r>
              <a:rPr lang="en-US" sz="6000" b="1" u="sng" dirty="0" smtClean="0">
                <a:solidFill>
                  <a:srgbClr val="FF0000"/>
                </a:solidFill>
              </a:rPr>
              <a:t>faster</a:t>
            </a:r>
            <a:endParaRPr lang="en-US" sz="6000" dirty="0"/>
          </a:p>
        </p:txBody>
      </p:sp>
    </p:spTree>
    <p:extLst>
      <p:ext uri="{BB962C8B-B14F-4D97-AF65-F5344CB8AC3E}">
        <p14:creationId xmlns:p14="http://schemas.microsoft.com/office/powerpoint/2010/main" xmlns="" val="1106602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10600" cy="5867400"/>
          </a:xfrm>
        </p:spPr>
        <p:txBody>
          <a:bodyPr>
            <a:normAutofit/>
          </a:bodyPr>
          <a:lstStyle/>
          <a:p>
            <a:pPr marL="0" indent="0">
              <a:buNone/>
            </a:pPr>
            <a:r>
              <a:rPr lang="en-US" sz="3200" b="1" dirty="0"/>
              <a:t>18.  Maria weighed a small, wet sponge.  It weighed 38 grams.  She left the sponge on the balance.  The next day the sponge weighed 22 grams.  </a:t>
            </a:r>
            <a:endParaRPr lang="en-US" sz="3200" dirty="0"/>
          </a:p>
          <a:p>
            <a:pPr marL="0" indent="0">
              <a:buNone/>
            </a:pPr>
            <a:r>
              <a:rPr lang="en-US" sz="3200" b="1" dirty="0"/>
              <a:t> </a:t>
            </a:r>
            <a:endParaRPr lang="en-US" sz="3200" dirty="0"/>
          </a:p>
          <a:p>
            <a:pPr marL="0" indent="0">
              <a:buNone/>
            </a:pPr>
            <a:r>
              <a:rPr lang="en-US" sz="3200" b="1" dirty="0"/>
              <a:t>Why did the mass change?</a:t>
            </a:r>
            <a:endParaRPr lang="en-US" sz="3200" dirty="0"/>
          </a:p>
          <a:p>
            <a:pPr marL="0" indent="0">
              <a:buNone/>
            </a:pPr>
            <a:endParaRPr lang="en-US" sz="3200" b="1" dirty="0"/>
          </a:p>
          <a:p>
            <a:pPr marL="0" indent="0">
              <a:buNone/>
            </a:pPr>
            <a:r>
              <a:rPr lang="en-US" sz="3200" b="1" dirty="0" smtClean="0"/>
              <a:t> </a:t>
            </a:r>
            <a:r>
              <a:rPr lang="en-US" sz="3200" b="1" dirty="0"/>
              <a:t>Some water _______________________ from the sponge between the time Maria weighed it and the next day.</a:t>
            </a:r>
            <a:endParaRPr lang="en-US" sz="3200" dirty="0"/>
          </a:p>
          <a:p>
            <a:endParaRPr lang="en-US" dirty="0"/>
          </a:p>
        </p:txBody>
      </p:sp>
      <p:sp>
        <p:nvSpPr>
          <p:cNvPr id="4" name="TextBox 3"/>
          <p:cNvSpPr txBox="1"/>
          <p:nvPr/>
        </p:nvSpPr>
        <p:spPr>
          <a:xfrm>
            <a:off x="2809592" y="4013537"/>
            <a:ext cx="4810408" cy="1015663"/>
          </a:xfrm>
          <a:prstGeom prst="rect">
            <a:avLst/>
          </a:prstGeom>
          <a:noFill/>
        </p:spPr>
        <p:txBody>
          <a:bodyPr wrap="square" rtlCol="0">
            <a:spAutoFit/>
          </a:bodyPr>
          <a:lstStyle/>
          <a:p>
            <a:r>
              <a:rPr lang="en-US" sz="6000" b="1" u="sng" dirty="0" smtClean="0">
                <a:solidFill>
                  <a:srgbClr val="FF0000"/>
                </a:solidFill>
              </a:rPr>
              <a:t>evaporated</a:t>
            </a:r>
            <a:endParaRPr lang="en-US" sz="6000" dirty="0"/>
          </a:p>
        </p:txBody>
      </p:sp>
    </p:spTree>
    <p:extLst>
      <p:ext uri="{BB962C8B-B14F-4D97-AF65-F5344CB8AC3E}">
        <p14:creationId xmlns:p14="http://schemas.microsoft.com/office/powerpoint/2010/main" xmlns="" val="57993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lnSpcReduction="10000"/>
          </a:bodyPr>
          <a:lstStyle/>
          <a:p>
            <a:pPr marL="0" indent="0">
              <a:buNone/>
            </a:pPr>
            <a:r>
              <a:rPr lang="en-US" b="1" dirty="0"/>
              <a:t>19.  Joe spilled half of his cup of water on the classroom floor.  The other half was still in the cup.  When he came back hours later, all of the water on the floor had evaporated, but most of the water in the cup was still there.  (Joe knew that no one had wiped up the water on the floor).  </a:t>
            </a:r>
            <a:endParaRPr lang="en-US" dirty="0"/>
          </a:p>
          <a:p>
            <a:pPr marL="0" indent="0">
              <a:buNone/>
            </a:pPr>
            <a:endParaRPr lang="en-US" b="1" dirty="0" smtClean="0"/>
          </a:p>
          <a:p>
            <a:pPr marL="0" indent="0">
              <a:buNone/>
            </a:pPr>
            <a:r>
              <a:rPr lang="en-US" sz="2800" b="1" dirty="0" smtClean="0"/>
              <a:t>Why </a:t>
            </a:r>
            <a:r>
              <a:rPr lang="en-US" sz="2800" b="1" dirty="0"/>
              <a:t>did the water that spilled on the floor evaporate but most of the water in the glass had not?</a:t>
            </a:r>
            <a:endParaRPr lang="en-US" sz="2800" dirty="0"/>
          </a:p>
          <a:p>
            <a:pPr marL="0" indent="0">
              <a:buNone/>
            </a:pPr>
            <a:endParaRPr lang="en-US" b="1" dirty="0" smtClean="0"/>
          </a:p>
          <a:p>
            <a:pPr marL="0" indent="0">
              <a:buNone/>
            </a:pPr>
            <a:r>
              <a:rPr lang="en-US" b="1" dirty="0" smtClean="0"/>
              <a:t>The </a:t>
            </a:r>
            <a:r>
              <a:rPr lang="en-US" b="1" dirty="0"/>
              <a:t>water on the floor had a much larger ___________________   ____________________ (area exposed to the ________) than the water in the cup.  </a:t>
            </a:r>
            <a:endParaRPr lang="en-US" dirty="0"/>
          </a:p>
          <a:p>
            <a:endParaRPr lang="en-US" dirty="0"/>
          </a:p>
        </p:txBody>
      </p:sp>
      <p:sp>
        <p:nvSpPr>
          <p:cNvPr id="4" name="TextBox 3"/>
          <p:cNvSpPr txBox="1"/>
          <p:nvPr/>
        </p:nvSpPr>
        <p:spPr>
          <a:xfrm>
            <a:off x="914400" y="5120871"/>
            <a:ext cx="2819400" cy="523220"/>
          </a:xfrm>
          <a:prstGeom prst="rect">
            <a:avLst/>
          </a:prstGeom>
          <a:noFill/>
        </p:spPr>
        <p:txBody>
          <a:bodyPr wrap="square" rtlCol="0">
            <a:spAutoFit/>
          </a:bodyPr>
          <a:lstStyle/>
          <a:p>
            <a:r>
              <a:rPr lang="en-US" sz="2800" b="1" u="sng" dirty="0" smtClean="0">
                <a:solidFill>
                  <a:srgbClr val="FF0000"/>
                </a:solidFill>
              </a:rPr>
              <a:t>surface</a:t>
            </a:r>
            <a:endParaRPr lang="en-US" sz="2800" dirty="0"/>
          </a:p>
        </p:txBody>
      </p:sp>
      <p:sp>
        <p:nvSpPr>
          <p:cNvPr id="5" name="TextBox 4"/>
          <p:cNvSpPr txBox="1"/>
          <p:nvPr/>
        </p:nvSpPr>
        <p:spPr>
          <a:xfrm>
            <a:off x="4038600" y="5120871"/>
            <a:ext cx="2819400" cy="523220"/>
          </a:xfrm>
          <a:prstGeom prst="rect">
            <a:avLst/>
          </a:prstGeom>
          <a:noFill/>
        </p:spPr>
        <p:txBody>
          <a:bodyPr wrap="square" rtlCol="0">
            <a:spAutoFit/>
          </a:bodyPr>
          <a:lstStyle/>
          <a:p>
            <a:r>
              <a:rPr lang="en-US" sz="2800" b="1" u="sng" dirty="0" smtClean="0">
                <a:solidFill>
                  <a:srgbClr val="FF0000"/>
                </a:solidFill>
              </a:rPr>
              <a:t>area</a:t>
            </a:r>
            <a:endParaRPr lang="en-US" sz="2800" dirty="0"/>
          </a:p>
        </p:txBody>
      </p:sp>
      <p:sp>
        <p:nvSpPr>
          <p:cNvPr id="6" name="TextBox 5"/>
          <p:cNvSpPr txBox="1"/>
          <p:nvPr/>
        </p:nvSpPr>
        <p:spPr>
          <a:xfrm>
            <a:off x="2895600" y="5486400"/>
            <a:ext cx="2819400" cy="523220"/>
          </a:xfrm>
          <a:prstGeom prst="rect">
            <a:avLst/>
          </a:prstGeom>
          <a:noFill/>
        </p:spPr>
        <p:txBody>
          <a:bodyPr wrap="square" rtlCol="0">
            <a:spAutoFit/>
          </a:bodyPr>
          <a:lstStyle/>
          <a:p>
            <a:r>
              <a:rPr lang="en-US" sz="2800" b="1" u="sng" dirty="0" smtClean="0">
                <a:solidFill>
                  <a:srgbClr val="FF0000"/>
                </a:solidFill>
              </a:rPr>
              <a:t>air</a:t>
            </a:r>
            <a:endParaRPr lang="en-US" sz="2800" dirty="0"/>
          </a:p>
        </p:txBody>
      </p:sp>
    </p:spTree>
    <p:extLst>
      <p:ext uri="{BB962C8B-B14F-4D97-AF65-F5344CB8AC3E}">
        <p14:creationId xmlns:p14="http://schemas.microsoft.com/office/powerpoint/2010/main" xmlns="" val="307475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a:bodyPr>
          <a:lstStyle/>
          <a:p>
            <a:pPr marL="0" indent="0">
              <a:buNone/>
            </a:pPr>
            <a:r>
              <a:rPr lang="en-US" b="1" dirty="0"/>
              <a:t>20.  Sammy drove to the store with his father one cold night.  They had only driven a short distance when the windows fogged up on the inside.  </a:t>
            </a:r>
            <a:endParaRPr lang="en-US" dirty="0"/>
          </a:p>
          <a:p>
            <a:endParaRPr lang="en-US" dirty="0"/>
          </a:p>
          <a:p>
            <a:pPr marL="0" indent="0">
              <a:buNone/>
            </a:pPr>
            <a:r>
              <a:rPr lang="en-US" sz="3200" b="1" dirty="0"/>
              <a:t>a.    What was the “fog”?  </a:t>
            </a:r>
            <a:r>
              <a:rPr lang="en-US" sz="3200" b="1" dirty="0" smtClean="0"/>
              <a:t>________________</a:t>
            </a:r>
            <a:endParaRPr lang="en-US" sz="3200" dirty="0"/>
          </a:p>
          <a:p>
            <a:pPr marL="0" indent="0">
              <a:buNone/>
            </a:pPr>
            <a:r>
              <a:rPr lang="en-US" sz="3200" b="1" dirty="0"/>
              <a:t> </a:t>
            </a:r>
            <a:endParaRPr lang="en-US" sz="3200" dirty="0"/>
          </a:p>
          <a:p>
            <a:pPr marL="0" indent="0">
              <a:buNone/>
            </a:pPr>
            <a:r>
              <a:rPr lang="en-US" sz="3200" b="1" dirty="0" smtClean="0"/>
              <a:t>b.  The </a:t>
            </a:r>
            <a:r>
              <a:rPr lang="en-US" sz="3200" b="1" dirty="0"/>
              <a:t>“fog” was caused because the </a:t>
            </a:r>
            <a:endParaRPr lang="en-US" sz="3200" b="1" dirty="0" smtClean="0"/>
          </a:p>
          <a:p>
            <a:pPr marL="0" indent="0">
              <a:buNone/>
            </a:pPr>
            <a:r>
              <a:rPr lang="en-US" sz="3200" b="1" dirty="0" smtClean="0"/>
              <a:t>windows </a:t>
            </a:r>
            <a:r>
              <a:rPr lang="en-US" sz="3200" b="1" dirty="0"/>
              <a:t>were ___________ than the </a:t>
            </a:r>
            <a:endParaRPr lang="en-US" sz="3200" b="1" dirty="0" smtClean="0"/>
          </a:p>
          <a:p>
            <a:pPr marL="0" indent="0">
              <a:buNone/>
            </a:pPr>
            <a:r>
              <a:rPr lang="en-US" sz="3200" b="1" dirty="0" smtClean="0"/>
              <a:t>___________  </a:t>
            </a:r>
            <a:r>
              <a:rPr lang="en-US" sz="3200" b="1" dirty="0"/>
              <a:t>_____________ in the air, </a:t>
            </a:r>
            <a:endParaRPr lang="en-US" sz="3200" b="1" dirty="0" smtClean="0"/>
          </a:p>
          <a:p>
            <a:pPr marL="0" indent="0">
              <a:buNone/>
            </a:pPr>
            <a:r>
              <a:rPr lang="en-US" sz="3200" b="1" dirty="0" smtClean="0"/>
              <a:t>causing </a:t>
            </a:r>
            <a:r>
              <a:rPr lang="en-US" sz="3200" b="1" dirty="0"/>
              <a:t>it to ____________________.  </a:t>
            </a:r>
            <a:endParaRPr lang="en-US" sz="3200" dirty="0"/>
          </a:p>
          <a:p>
            <a:endParaRPr lang="en-US" dirty="0"/>
          </a:p>
        </p:txBody>
      </p:sp>
      <p:sp>
        <p:nvSpPr>
          <p:cNvPr id="4" name="TextBox 3"/>
          <p:cNvSpPr txBox="1"/>
          <p:nvPr/>
        </p:nvSpPr>
        <p:spPr>
          <a:xfrm>
            <a:off x="5181600" y="2362200"/>
            <a:ext cx="2819400" cy="769441"/>
          </a:xfrm>
          <a:prstGeom prst="rect">
            <a:avLst/>
          </a:prstGeom>
          <a:noFill/>
        </p:spPr>
        <p:txBody>
          <a:bodyPr wrap="square" rtlCol="0">
            <a:spAutoFit/>
          </a:bodyPr>
          <a:lstStyle/>
          <a:p>
            <a:r>
              <a:rPr lang="en-US" sz="4400" b="1" u="sng" dirty="0" smtClean="0">
                <a:solidFill>
                  <a:srgbClr val="FF0000"/>
                </a:solidFill>
              </a:rPr>
              <a:t>water</a:t>
            </a:r>
            <a:endParaRPr lang="en-US" sz="4400" dirty="0"/>
          </a:p>
        </p:txBody>
      </p:sp>
      <p:sp>
        <p:nvSpPr>
          <p:cNvPr id="5" name="TextBox 4"/>
          <p:cNvSpPr txBox="1"/>
          <p:nvPr/>
        </p:nvSpPr>
        <p:spPr>
          <a:xfrm>
            <a:off x="3210208" y="4114800"/>
            <a:ext cx="2352392" cy="769441"/>
          </a:xfrm>
          <a:prstGeom prst="rect">
            <a:avLst/>
          </a:prstGeom>
          <a:noFill/>
        </p:spPr>
        <p:txBody>
          <a:bodyPr wrap="square" rtlCol="0">
            <a:spAutoFit/>
          </a:bodyPr>
          <a:lstStyle/>
          <a:p>
            <a:r>
              <a:rPr lang="en-US" sz="4400" b="1" u="sng" dirty="0" smtClean="0">
                <a:solidFill>
                  <a:srgbClr val="FF0000"/>
                </a:solidFill>
              </a:rPr>
              <a:t>cooler</a:t>
            </a:r>
            <a:endParaRPr lang="en-US" sz="4400" dirty="0"/>
          </a:p>
        </p:txBody>
      </p:sp>
      <p:sp>
        <p:nvSpPr>
          <p:cNvPr id="6" name="TextBox 5"/>
          <p:cNvSpPr txBox="1"/>
          <p:nvPr/>
        </p:nvSpPr>
        <p:spPr>
          <a:xfrm>
            <a:off x="533400" y="4716959"/>
            <a:ext cx="2352392" cy="769441"/>
          </a:xfrm>
          <a:prstGeom prst="rect">
            <a:avLst/>
          </a:prstGeom>
          <a:noFill/>
        </p:spPr>
        <p:txBody>
          <a:bodyPr wrap="square" rtlCol="0">
            <a:spAutoFit/>
          </a:bodyPr>
          <a:lstStyle/>
          <a:p>
            <a:r>
              <a:rPr lang="en-US" sz="4400" b="1" u="sng" dirty="0" smtClean="0">
                <a:solidFill>
                  <a:srgbClr val="FF0000"/>
                </a:solidFill>
              </a:rPr>
              <a:t>water</a:t>
            </a:r>
            <a:endParaRPr lang="en-US" sz="4400" dirty="0"/>
          </a:p>
        </p:txBody>
      </p:sp>
      <p:sp>
        <p:nvSpPr>
          <p:cNvPr id="7" name="TextBox 6"/>
          <p:cNvSpPr txBox="1"/>
          <p:nvPr/>
        </p:nvSpPr>
        <p:spPr>
          <a:xfrm>
            <a:off x="2906917" y="4716958"/>
            <a:ext cx="2352392" cy="769441"/>
          </a:xfrm>
          <a:prstGeom prst="rect">
            <a:avLst/>
          </a:prstGeom>
          <a:noFill/>
        </p:spPr>
        <p:txBody>
          <a:bodyPr wrap="square" rtlCol="0">
            <a:spAutoFit/>
          </a:bodyPr>
          <a:lstStyle/>
          <a:p>
            <a:r>
              <a:rPr lang="en-US" sz="4400" b="1" u="sng" dirty="0" smtClean="0">
                <a:solidFill>
                  <a:srgbClr val="FF0000"/>
                </a:solidFill>
              </a:rPr>
              <a:t>vapor</a:t>
            </a:r>
            <a:endParaRPr lang="en-US" sz="4400" dirty="0"/>
          </a:p>
        </p:txBody>
      </p:sp>
      <p:sp>
        <p:nvSpPr>
          <p:cNvPr id="8" name="TextBox 7"/>
          <p:cNvSpPr txBox="1"/>
          <p:nvPr/>
        </p:nvSpPr>
        <p:spPr>
          <a:xfrm>
            <a:off x="3059316" y="5257800"/>
            <a:ext cx="2960483" cy="769441"/>
          </a:xfrm>
          <a:prstGeom prst="rect">
            <a:avLst/>
          </a:prstGeom>
          <a:noFill/>
        </p:spPr>
        <p:txBody>
          <a:bodyPr wrap="square" rtlCol="0">
            <a:spAutoFit/>
          </a:bodyPr>
          <a:lstStyle/>
          <a:p>
            <a:r>
              <a:rPr lang="en-US" sz="4400" b="1" u="sng" dirty="0" smtClean="0">
                <a:solidFill>
                  <a:srgbClr val="FF0000"/>
                </a:solidFill>
              </a:rPr>
              <a:t>condense</a:t>
            </a:r>
            <a:endParaRPr lang="en-US" sz="4400" dirty="0"/>
          </a:p>
        </p:txBody>
      </p:sp>
    </p:spTree>
    <p:extLst>
      <p:ext uri="{BB962C8B-B14F-4D97-AF65-F5344CB8AC3E}">
        <p14:creationId xmlns:p14="http://schemas.microsoft.com/office/powerpoint/2010/main" xmlns="" val="149730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pPr marL="0" indent="0">
              <a:buNone/>
            </a:pPr>
            <a:r>
              <a:rPr lang="en-US" sz="3200" b="1" dirty="0"/>
              <a:t>21.  Anna wrote in her science notebook, </a:t>
            </a:r>
            <a:endParaRPr lang="en-US" sz="3200" dirty="0"/>
          </a:p>
          <a:p>
            <a:pPr marL="0" indent="0" algn="ctr">
              <a:buNone/>
            </a:pPr>
            <a:r>
              <a:rPr lang="en-US" sz="3200" i="1" dirty="0"/>
              <a:t>Evaporation only happens when water is heated to high temperatures</a:t>
            </a:r>
            <a:r>
              <a:rPr lang="en-US" sz="3200" i="1" dirty="0" smtClean="0"/>
              <a:t>.</a:t>
            </a:r>
          </a:p>
          <a:p>
            <a:pPr marL="0" indent="0" algn="ctr">
              <a:buNone/>
            </a:pPr>
            <a:endParaRPr lang="en-US" sz="3200" i="1" dirty="0"/>
          </a:p>
          <a:p>
            <a:r>
              <a:rPr lang="en-US" sz="3200" b="1" dirty="0" smtClean="0"/>
              <a:t>Is </a:t>
            </a:r>
            <a:r>
              <a:rPr lang="en-US" sz="3200" b="1" dirty="0"/>
              <a:t>Annie right?  </a:t>
            </a:r>
            <a:r>
              <a:rPr lang="en-US" sz="3200" b="1" dirty="0" smtClean="0"/>
              <a:t>___________________</a:t>
            </a:r>
          </a:p>
          <a:p>
            <a:pPr marL="0" indent="0">
              <a:buNone/>
            </a:pPr>
            <a:endParaRPr lang="en-US" sz="3200" dirty="0"/>
          </a:p>
          <a:p>
            <a:r>
              <a:rPr lang="en-US" sz="3200" b="1" dirty="0" smtClean="0"/>
              <a:t>Evaporation </a:t>
            </a:r>
            <a:r>
              <a:rPr lang="en-US" sz="3200" b="1" dirty="0"/>
              <a:t>can occur at  __________  </a:t>
            </a:r>
            <a:endParaRPr lang="en-US" sz="3200" b="1" dirty="0" smtClean="0"/>
          </a:p>
          <a:p>
            <a:pPr marL="0" indent="0">
              <a:buNone/>
            </a:pPr>
            <a:r>
              <a:rPr lang="en-US" sz="3200" b="1" dirty="0" smtClean="0"/>
              <a:t>________________________.  </a:t>
            </a:r>
            <a:endParaRPr lang="en-US" sz="3200" dirty="0"/>
          </a:p>
          <a:p>
            <a:pPr marL="0" indent="0">
              <a:buNone/>
            </a:pPr>
            <a:endParaRPr lang="en-US" dirty="0"/>
          </a:p>
        </p:txBody>
      </p:sp>
      <p:sp>
        <p:nvSpPr>
          <p:cNvPr id="4" name="TextBox 3"/>
          <p:cNvSpPr txBox="1"/>
          <p:nvPr/>
        </p:nvSpPr>
        <p:spPr>
          <a:xfrm>
            <a:off x="3733800" y="2514600"/>
            <a:ext cx="2960483" cy="769441"/>
          </a:xfrm>
          <a:prstGeom prst="rect">
            <a:avLst/>
          </a:prstGeom>
          <a:noFill/>
        </p:spPr>
        <p:txBody>
          <a:bodyPr wrap="square" rtlCol="0">
            <a:spAutoFit/>
          </a:bodyPr>
          <a:lstStyle/>
          <a:p>
            <a:r>
              <a:rPr lang="en-US" sz="4400" b="1" u="sng" dirty="0" smtClean="0">
                <a:solidFill>
                  <a:srgbClr val="FF0000"/>
                </a:solidFill>
              </a:rPr>
              <a:t>NO</a:t>
            </a:r>
            <a:endParaRPr lang="en-US" sz="4400" dirty="0"/>
          </a:p>
        </p:txBody>
      </p:sp>
      <p:sp>
        <p:nvSpPr>
          <p:cNvPr id="5" name="TextBox 4"/>
          <p:cNvSpPr txBox="1"/>
          <p:nvPr/>
        </p:nvSpPr>
        <p:spPr>
          <a:xfrm>
            <a:off x="5715000" y="3802559"/>
            <a:ext cx="2960483" cy="769441"/>
          </a:xfrm>
          <a:prstGeom prst="rect">
            <a:avLst/>
          </a:prstGeom>
          <a:noFill/>
        </p:spPr>
        <p:txBody>
          <a:bodyPr wrap="square" rtlCol="0">
            <a:spAutoFit/>
          </a:bodyPr>
          <a:lstStyle/>
          <a:p>
            <a:r>
              <a:rPr lang="en-US" sz="4400" b="1" u="sng" dirty="0" smtClean="0">
                <a:solidFill>
                  <a:srgbClr val="FF0000"/>
                </a:solidFill>
              </a:rPr>
              <a:t>any</a:t>
            </a:r>
            <a:endParaRPr lang="en-US" sz="4400" dirty="0"/>
          </a:p>
        </p:txBody>
      </p:sp>
      <p:sp>
        <p:nvSpPr>
          <p:cNvPr id="6" name="TextBox 5"/>
          <p:cNvSpPr txBox="1"/>
          <p:nvPr/>
        </p:nvSpPr>
        <p:spPr>
          <a:xfrm>
            <a:off x="609600" y="4339679"/>
            <a:ext cx="3581400" cy="769441"/>
          </a:xfrm>
          <a:prstGeom prst="rect">
            <a:avLst/>
          </a:prstGeom>
          <a:noFill/>
        </p:spPr>
        <p:txBody>
          <a:bodyPr wrap="square" rtlCol="0">
            <a:spAutoFit/>
          </a:bodyPr>
          <a:lstStyle/>
          <a:p>
            <a:r>
              <a:rPr lang="en-US" sz="4400" b="1" u="sng" dirty="0" smtClean="0">
                <a:solidFill>
                  <a:srgbClr val="FF0000"/>
                </a:solidFill>
              </a:rPr>
              <a:t>temperature</a:t>
            </a:r>
            <a:endParaRPr lang="en-US" sz="4400" dirty="0"/>
          </a:p>
        </p:txBody>
      </p:sp>
    </p:spTree>
    <p:extLst>
      <p:ext uri="{BB962C8B-B14F-4D97-AF65-F5344CB8AC3E}">
        <p14:creationId xmlns:p14="http://schemas.microsoft.com/office/powerpoint/2010/main" xmlns="" val="356251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219200" y="510540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1000" y="685800"/>
            <a:ext cx="8534400" cy="5791200"/>
          </a:xfrm>
        </p:spPr>
        <p:txBody>
          <a:bodyPr>
            <a:normAutofit fontScale="85000" lnSpcReduction="20000"/>
          </a:bodyPr>
          <a:lstStyle/>
          <a:p>
            <a:pPr marL="0" indent="0">
              <a:buNone/>
            </a:pPr>
            <a:r>
              <a:rPr lang="en-US" sz="4400" b="1" dirty="0"/>
              <a:t>22.  Which of the following is an example of water vapor condensing?</a:t>
            </a:r>
            <a:endParaRPr lang="en-US" sz="4400" dirty="0"/>
          </a:p>
          <a:p>
            <a:pPr marL="0" indent="0">
              <a:buNone/>
            </a:pPr>
            <a:r>
              <a:rPr lang="en-US" sz="4400" b="1" dirty="0"/>
              <a:t>	</a:t>
            </a:r>
            <a:r>
              <a:rPr lang="en-US" sz="4400" b="1" dirty="0" smtClean="0"/>
              <a:t>A</a:t>
            </a:r>
            <a:r>
              <a:rPr lang="en-US" sz="4400" b="1" dirty="0"/>
              <a:t>.  Water leaking from a garden </a:t>
            </a:r>
            <a:r>
              <a:rPr lang="en-US" sz="4400" b="1" dirty="0" smtClean="0"/>
              <a:t>			sprinkler</a:t>
            </a:r>
            <a:r>
              <a:rPr lang="en-US" sz="4400" b="1" dirty="0"/>
              <a:t>.  </a:t>
            </a:r>
            <a:endParaRPr lang="en-US" sz="4400" dirty="0"/>
          </a:p>
          <a:p>
            <a:pPr marL="0" indent="0">
              <a:buNone/>
            </a:pPr>
            <a:r>
              <a:rPr lang="en-US" sz="4400" b="1" dirty="0"/>
              <a:t>	</a:t>
            </a:r>
            <a:r>
              <a:rPr lang="en-US" sz="4400" b="1" dirty="0" smtClean="0"/>
              <a:t>B</a:t>
            </a:r>
            <a:r>
              <a:rPr lang="en-US" sz="4400" b="1" dirty="0"/>
              <a:t>.  Water melting when it is </a:t>
            </a:r>
            <a:r>
              <a:rPr lang="en-US" sz="4400" b="1" dirty="0" smtClean="0"/>
              <a:t>				heated</a:t>
            </a:r>
            <a:r>
              <a:rPr lang="en-US" sz="4400" b="1" dirty="0"/>
              <a:t>.</a:t>
            </a:r>
            <a:endParaRPr lang="en-US" sz="4400" dirty="0"/>
          </a:p>
          <a:p>
            <a:pPr marL="0" indent="0">
              <a:buNone/>
            </a:pPr>
            <a:r>
              <a:rPr lang="en-US" sz="4400" b="1" dirty="0"/>
              <a:t>	</a:t>
            </a:r>
            <a:r>
              <a:rPr lang="en-US" sz="4400" b="1" dirty="0" smtClean="0"/>
              <a:t>C</a:t>
            </a:r>
            <a:r>
              <a:rPr lang="en-US" sz="4400" b="1" dirty="0"/>
              <a:t>.  Water in a puddle changing to </a:t>
            </a:r>
            <a:r>
              <a:rPr lang="en-US" sz="4400" b="1" dirty="0" smtClean="0"/>
              <a:t>		a </a:t>
            </a:r>
            <a:r>
              <a:rPr lang="en-US" sz="4400" b="1" dirty="0"/>
              <a:t>gas as the day grows </a:t>
            </a:r>
            <a:r>
              <a:rPr lang="en-US" sz="4400" b="1" dirty="0" smtClean="0"/>
              <a:t>				warmer</a:t>
            </a:r>
            <a:r>
              <a:rPr lang="en-US" sz="4400" b="1" dirty="0"/>
              <a:t>.</a:t>
            </a:r>
            <a:endParaRPr lang="en-US" sz="4400" dirty="0"/>
          </a:p>
          <a:p>
            <a:pPr marL="0" indent="0">
              <a:buNone/>
            </a:pPr>
            <a:r>
              <a:rPr lang="en-US" sz="4400" b="1" dirty="0"/>
              <a:t>	</a:t>
            </a:r>
            <a:r>
              <a:rPr lang="en-US" sz="4400" b="1" dirty="0" smtClean="0"/>
              <a:t>D</a:t>
            </a:r>
            <a:r>
              <a:rPr lang="en-US" sz="4400" b="1" dirty="0"/>
              <a:t>.  Water beads forming on tree </a:t>
            </a:r>
            <a:r>
              <a:rPr lang="en-US" sz="4400" b="1" dirty="0" smtClean="0"/>
              <a:t>			leaves </a:t>
            </a:r>
            <a:r>
              <a:rPr lang="en-US" sz="4400" b="1" dirty="0"/>
              <a:t>on a cool morning.  </a:t>
            </a:r>
            <a:endParaRPr lang="en-US" sz="4400" dirty="0"/>
          </a:p>
          <a:p>
            <a:endParaRPr lang="en-US" dirty="0"/>
          </a:p>
        </p:txBody>
      </p:sp>
    </p:spTree>
    <p:extLst>
      <p:ext uri="{BB962C8B-B14F-4D97-AF65-F5344CB8AC3E}">
        <p14:creationId xmlns:p14="http://schemas.microsoft.com/office/powerpoint/2010/main" xmlns="" val="59227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pPr marL="0" indent="0">
              <a:buNone/>
            </a:pPr>
            <a:r>
              <a:rPr lang="en-US" sz="5400" b="1" dirty="0"/>
              <a:t>23.  The energy source that causes water in the ocean to change into water vapor is _______      ___________________.  </a:t>
            </a:r>
            <a:endParaRPr lang="en-US" sz="5400" dirty="0"/>
          </a:p>
          <a:p>
            <a:endParaRPr lang="en-US" dirty="0"/>
          </a:p>
        </p:txBody>
      </p:sp>
      <p:sp>
        <p:nvSpPr>
          <p:cNvPr id="4" name="TextBox 3"/>
          <p:cNvSpPr txBox="1"/>
          <p:nvPr/>
        </p:nvSpPr>
        <p:spPr>
          <a:xfrm>
            <a:off x="5269117" y="2964508"/>
            <a:ext cx="2057400" cy="1015663"/>
          </a:xfrm>
          <a:prstGeom prst="rect">
            <a:avLst/>
          </a:prstGeom>
          <a:noFill/>
        </p:spPr>
        <p:txBody>
          <a:bodyPr wrap="square" rtlCol="0">
            <a:spAutoFit/>
          </a:bodyPr>
          <a:lstStyle/>
          <a:p>
            <a:r>
              <a:rPr lang="en-US" sz="6000" b="1" u="sng" dirty="0" smtClean="0">
                <a:solidFill>
                  <a:srgbClr val="FF0000"/>
                </a:solidFill>
              </a:rPr>
              <a:t>the</a:t>
            </a:r>
            <a:endParaRPr lang="en-US" sz="6000" dirty="0"/>
          </a:p>
        </p:txBody>
      </p:sp>
      <p:sp>
        <p:nvSpPr>
          <p:cNvPr id="5" name="TextBox 4"/>
          <p:cNvSpPr txBox="1"/>
          <p:nvPr/>
        </p:nvSpPr>
        <p:spPr>
          <a:xfrm>
            <a:off x="457200" y="3733800"/>
            <a:ext cx="2057400" cy="1015663"/>
          </a:xfrm>
          <a:prstGeom prst="rect">
            <a:avLst/>
          </a:prstGeom>
          <a:noFill/>
        </p:spPr>
        <p:txBody>
          <a:bodyPr wrap="square" rtlCol="0">
            <a:spAutoFit/>
          </a:bodyPr>
          <a:lstStyle/>
          <a:p>
            <a:r>
              <a:rPr lang="en-US" sz="6000" b="1" u="sng" dirty="0" smtClean="0">
                <a:solidFill>
                  <a:srgbClr val="FF0000"/>
                </a:solidFill>
              </a:rPr>
              <a:t>sun</a:t>
            </a:r>
            <a:endParaRPr lang="en-US" sz="6000" dirty="0"/>
          </a:p>
        </p:txBody>
      </p:sp>
    </p:spTree>
    <p:extLst>
      <p:ext uri="{BB962C8B-B14F-4D97-AF65-F5344CB8AC3E}">
        <p14:creationId xmlns:p14="http://schemas.microsoft.com/office/powerpoint/2010/main" xmlns="" val="428267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248400"/>
          </a:xfrm>
        </p:spPr>
        <p:txBody>
          <a:bodyPr>
            <a:normAutofit/>
          </a:bodyPr>
          <a:lstStyle/>
          <a:p>
            <a:pPr marL="0" indent="0">
              <a:buNone/>
            </a:pPr>
            <a:r>
              <a:rPr lang="en-US" b="1" dirty="0"/>
              <a:t>24.  a.  In order for water vapor to leave the atmosphere, it must first change to liquid water; that is, it must _____________________.</a:t>
            </a:r>
            <a:endParaRPr lang="en-US" dirty="0"/>
          </a:p>
          <a:p>
            <a:pPr marL="0" indent="0">
              <a:buNone/>
            </a:pPr>
            <a:r>
              <a:rPr lang="en-US" b="1" dirty="0" smtClean="0"/>
              <a:t>	</a:t>
            </a:r>
          </a:p>
          <a:p>
            <a:pPr marL="0" indent="0">
              <a:buNone/>
            </a:pPr>
            <a:r>
              <a:rPr lang="en-US" b="1" dirty="0" smtClean="0"/>
              <a:t>b</a:t>
            </a:r>
            <a:r>
              <a:rPr lang="en-US" b="1" dirty="0"/>
              <a:t>.  The water might then fall to the earth as rain, hail, sleet, or snow.  Each of these is a type of ____________________________.  </a:t>
            </a:r>
            <a:endParaRPr lang="en-US" dirty="0"/>
          </a:p>
          <a:p>
            <a:pPr marL="0" indent="0">
              <a:buNone/>
            </a:pPr>
            <a:endParaRPr lang="en-US" b="1" dirty="0" smtClean="0"/>
          </a:p>
          <a:p>
            <a:pPr marL="0" indent="0">
              <a:buNone/>
            </a:pPr>
            <a:r>
              <a:rPr lang="en-US" b="1" dirty="0" smtClean="0"/>
              <a:t>c</a:t>
            </a:r>
            <a:r>
              <a:rPr lang="en-US" b="1" dirty="0"/>
              <a:t>.  If the water falls into a river, it might then __________________ into the ocean.  </a:t>
            </a:r>
            <a:endParaRPr lang="en-US" dirty="0"/>
          </a:p>
          <a:p>
            <a:pPr marL="0" indent="0">
              <a:buNone/>
            </a:pPr>
            <a:endParaRPr lang="en-US" b="1" dirty="0" smtClean="0"/>
          </a:p>
          <a:p>
            <a:pPr marL="0" indent="0">
              <a:buNone/>
            </a:pPr>
            <a:r>
              <a:rPr lang="en-US" b="1" dirty="0" smtClean="0"/>
              <a:t>d</a:t>
            </a:r>
            <a:r>
              <a:rPr lang="en-US" b="1" dirty="0"/>
              <a:t>.  From the ocean, the water might ____________________ and return to the atmosphere.  </a:t>
            </a:r>
            <a:endParaRPr lang="en-US" dirty="0"/>
          </a:p>
          <a:p>
            <a:endParaRPr lang="en-US" dirty="0"/>
          </a:p>
        </p:txBody>
      </p:sp>
      <p:sp>
        <p:nvSpPr>
          <p:cNvPr id="4" name="TextBox 3"/>
          <p:cNvSpPr txBox="1"/>
          <p:nvPr/>
        </p:nvSpPr>
        <p:spPr>
          <a:xfrm>
            <a:off x="2895600" y="1143000"/>
            <a:ext cx="2819400" cy="707886"/>
          </a:xfrm>
          <a:prstGeom prst="rect">
            <a:avLst/>
          </a:prstGeom>
          <a:noFill/>
        </p:spPr>
        <p:txBody>
          <a:bodyPr wrap="square" rtlCol="0">
            <a:spAutoFit/>
          </a:bodyPr>
          <a:lstStyle/>
          <a:p>
            <a:r>
              <a:rPr lang="en-US" sz="4000" b="1" u="sng" dirty="0" smtClean="0">
                <a:solidFill>
                  <a:srgbClr val="FF0000"/>
                </a:solidFill>
              </a:rPr>
              <a:t>condense</a:t>
            </a:r>
            <a:endParaRPr lang="en-US" sz="4000" dirty="0"/>
          </a:p>
        </p:txBody>
      </p:sp>
      <p:sp>
        <p:nvSpPr>
          <p:cNvPr id="5" name="TextBox 4"/>
          <p:cNvSpPr txBox="1"/>
          <p:nvPr/>
        </p:nvSpPr>
        <p:spPr>
          <a:xfrm>
            <a:off x="457200" y="2895600"/>
            <a:ext cx="3429000" cy="707886"/>
          </a:xfrm>
          <a:prstGeom prst="rect">
            <a:avLst/>
          </a:prstGeom>
          <a:noFill/>
        </p:spPr>
        <p:txBody>
          <a:bodyPr wrap="square" rtlCol="0">
            <a:spAutoFit/>
          </a:bodyPr>
          <a:lstStyle/>
          <a:p>
            <a:r>
              <a:rPr lang="en-US" sz="4000" b="1" u="sng" dirty="0" smtClean="0">
                <a:solidFill>
                  <a:srgbClr val="FF0000"/>
                </a:solidFill>
              </a:rPr>
              <a:t>precipitation</a:t>
            </a:r>
            <a:endParaRPr lang="en-US" sz="4000" dirty="0"/>
          </a:p>
        </p:txBody>
      </p:sp>
      <p:sp>
        <p:nvSpPr>
          <p:cNvPr id="6" name="TextBox 5"/>
          <p:cNvSpPr txBox="1"/>
          <p:nvPr/>
        </p:nvSpPr>
        <p:spPr>
          <a:xfrm>
            <a:off x="558759" y="4191000"/>
            <a:ext cx="2352392" cy="769441"/>
          </a:xfrm>
          <a:prstGeom prst="rect">
            <a:avLst/>
          </a:prstGeom>
          <a:noFill/>
        </p:spPr>
        <p:txBody>
          <a:bodyPr wrap="square" rtlCol="0">
            <a:spAutoFit/>
          </a:bodyPr>
          <a:lstStyle/>
          <a:p>
            <a:r>
              <a:rPr lang="en-US" sz="4400" b="1" u="sng" dirty="0" smtClean="0">
                <a:solidFill>
                  <a:srgbClr val="FF0000"/>
                </a:solidFill>
              </a:rPr>
              <a:t>flow</a:t>
            </a:r>
            <a:endParaRPr lang="en-US" sz="4400" dirty="0"/>
          </a:p>
        </p:txBody>
      </p:sp>
      <p:sp>
        <p:nvSpPr>
          <p:cNvPr id="7" name="TextBox 6"/>
          <p:cNvSpPr txBox="1"/>
          <p:nvPr/>
        </p:nvSpPr>
        <p:spPr>
          <a:xfrm>
            <a:off x="486684" y="5503172"/>
            <a:ext cx="3018515" cy="769441"/>
          </a:xfrm>
          <a:prstGeom prst="rect">
            <a:avLst/>
          </a:prstGeom>
          <a:noFill/>
        </p:spPr>
        <p:txBody>
          <a:bodyPr wrap="square" rtlCol="0">
            <a:spAutoFit/>
          </a:bodyPr>
          <a:lstStyle/>
          <a:p>
            <a:r>
              <a:rPr lang="en-US" sz="4400" b="1" u="sng" dirty="0" smtClean="0">
                <a:solidFill>
                  <a:srgbClr val="FF0000"/>
                </a:solidFill>
              </a:rPr>
              <a:t>evaporate</a:t>
            </a:r>
            <a:endParaRPr lang="en-US" sz="4400" dirty="0"/>
          </a:p>
        </p:txBody>
      </p:sp>
    </p:spTree>
    <p:extLst>
      <p:ext uri="{BB962C8B-B14F-4D97-AF65-F5344CB8AC3E}">
        <p14:creationId xmlns:p14="http://schemas.microsoft.com/office/powerpoint/2010/main" xmlns="" val="2472342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3017520"/>
          </a:xfrm>
        </p:spPr>
        <p:txBody>
          <a:bodyPr>
            <a:normAutofit/>
          </a:bodyPr>
          <a:lstStyle/>
          <a:p>
            <a:pPr marL="0" indent="0">
              <a:buNone/>
            </a:pPr>
            <a:r>
              <a:rPr lang="en-US" sz="5400" b="1" dirty="0"/>
              <a:t>1. </a:t>
            </a:r>
            <a:r>
              <a:rPr lang="en-US" sz="5400" b="1" dirty="0" smtClean="0"/>
              <a:t>                        when </a:t>
            </a:r>
            <a:r>
              <a:rPr lang="en-US" sz="5400" b="1" dirty="0"/>
              <a:t>water in a material dries up and goes into the </a:t>
            </a:r>
            <a:r>
              <a:rPr lang="en-US" sz="5400" b="1" dirty="0" smtClean="0"/>
              <a:t>air</a:t>
            </a:r>
            <a:r>
              <a:rPr lang="en-US" sz="5400" b="1" dirty="0"/>
              <a:t>.</a:t>
            </a:r>
            <a:endParaRPr lang="en-US" sz="5400" dirty="0"/>
          </a:p>
          <a:p>
            <a:pPr marL="0" indent="0">
              <a:buNone/>
            </a:pPr>
            <a:endParaRPr lang="en-US" sz="4000" dirty="0"/>
          </a:p>
        </p:txBody>
      </p:sp>
      <p:sp>
        <p:nvSpPr>
          <p:cNvPr id="4" name="TextBox 3"/>
          <p:cNvSpPr txBox="1"/>
          <p:nvPr/>
        </p:nvSpPr>
        <p:spPr>
          <a:xfrm>
            <a:off x="990600" y="1905000"/>
            <a:ext cx="4343400" cy="1015663"/>
          </a:xfrm>
          <a:prstGeom prst="rect">
            <a:avLst/>
          </a:prstGeom>
          <a:noFill/>
        </p:spPr>
        <p:txBody>
          <a:bodyPr wrap="square" rtlCol="0">
            <a:spAutoFit/>
          </a:bodyPr>
          <a:lstStyle/>
          <a:p>
            <a:r>
              <a:rPr lang="en-US" sz="6000" b="1" u="sng" dirty="0">
                <a:solidFill>
                  <a:srgbClr val="FF0000"/>
                </a:solidFill>
              </a:rPr>
              <a:t>evaporate</a:t>
            </a:r>
            <a:endParaRPr lang="en-US" sz="6000" dirty="0"/>
          </a:p>
        </p:txBody>
      </p:sp>
    </p:spTree>
    <p:extLst>
      <p:ext uri="{BB962C8B-B14F-4D97-AF65-F5344CB8AC3E}">
        <p14:creationId xmlns:p14="http://schemas.microsoft.com/office/powerpoint/2010/main" xmlns="" val="338093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a:bodyPr>
          <a:lstStyle/>
          <a:p>
            <a:pPr marL="0" indent="0">
              <a:buNone/>
            </a:pPr>
            <a:r>
              <a:rPr lang="en-US" sz="5400" b="1" dirty="0"/>
              <a:t>25.  Why does a coin sink in the water when you throw it into a wishing well?</a:t>
            </a:r>
            <a:endParaRPr lang="en-US" sz="5400" dirty="0"/>
          </a:p>
          <a:p>
            <a:pPr marL="0" indent="0">
              <a:buNone/>
            </a:pPr>
            <a:endParaRPr lang="en-US" dirty="0"/>
          </a:p>
        </p:txBody>
      </p:sp>
      <p:sp>
        <p:nvSpPr>
          <p:cNvPr id="4" name="TextBox 3"/>
          <p:cNvSpPr txBox="1"/>
          <p:nvPr/>
        </p:nvSpPr>
        <p:spPr>
          <a:xfrm>
            <a:off x="533400" y="3886200"/>
            <a:ext cx="8001000" cy="2862322"/>
          </a:xfrm>
          <a:prstGeom prst="rect">
            <a:avLst/>
          </a:prstGeom>
          <a:noFill/>
        </p:spPr>
        <p:txBody>
          <a:bodyPr wrap="square" rtlCol="0">
            <a:spAutoFit/>
          </a:bodyPr>
          <a:lstStyle/>
          <a:p>
            <a:r>
              <a:rPr lang="en-US" sz="6000" b="1" u="sng" dirty="0" smtClean="0">
                <a:solidFill>
                  <a:srgbClr val="FF0000"/>
                </a:solidFill>
              </a:rPr>
              <a:t>The coin sinks because it is denser than the water.  </a:t>
            </a:r>
            <a:endParaRPr lang="en-US" sz="6000" dirty="0"/>
          </a:p>
        </p:txBody>
      </p:sp>
    </p:spTree>
    <p:extLst>
      <p:ext uri="{BB962C8B-B14F-4D97-AF65-F5344CB8AC3E}">
        <p14:creationId xmlns:p14="http://schemas.microsoft.com/office/powerpoint/2010/main" xmlns="" val="110469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209392" y="2133600"/>
            <a:ext cx="2067208"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0" y="3200400"/>
            <a:ext cx="3352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867400" y="2133600"/>
            <a:ext cx="2067208"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833796" y="3245667"/>
            <a:ext cx="3624404"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838200"/>
            <a:ext cx="8229600" cy="5486400"/>
          </a:xfrm>
        </p:spPr>
        <p:txBody>
          <a:bodyPr/>
          <a:lstStyle/>
          <a:p>
            <a:pPr marL="0" indent="0">
              <a:buNone/>
            </a:pPr>
            <a:r>
              <a:rPr lang="en-US" b="1" dirty="0" smtClean="0"/>
              <a:t>26.  Which </a:t>
            </a:r>
            <a:r>
              <a:rPr lang="en-US" b="1" dirty="0"/>
              <a:t>changes are involved in the water cycle?  (circle all that apply</a:t>
            </a:r>
            <a:r>
              <a:rPr lang="en-US" b="1" dirty="0" smtClean="0"/>
              <a:t>)</a:t>
            </a:r>
          </a:p>
          <a:p>
            <a:pPr marL="0" indent="0">
              <a:buNone/>
            </a:pPr>
            <a:endParaRPr lang="en-US" dirty="0"/>
          </a:p>
          <a:p>
            <a:pPr marL="0" indent="0" algn="ctr">
              <a:buNone/>
            </a:pPr>
            <a:r>
              <a:rPr lang="en-US" sz="2800" dirty="0"/>
              <a:t>ice to water                                 </a:t>
            </a:r>
            <a:r>
              <a:rPr lang="en-US" sz="2800" dirty="0" err="1"/>
              <a:t>water</a:t>
            </a:r>
            <a:r>
              <a:rPr lang="en-US" sz="2800" dirty="0"/>
              <a:t> to </a:t>
            </a:r>
            <a:r>
              <a:rPr lang="en-US" sz="2800" dirty="0" smtClean="0"/>
              <a:t>ice</a:t>
            </a:r>
          </a:p>
          <a:p>
            <a:pPr marL="0" indent="0" algn="ctr">
              <a:buNone/>
            </a:pPr>
            <a:endParaRPr lang="en-US" sz="2800" dirty="0"/>
          </a:p>
          <a:p>
            <a:pPr marL="0" indent="0" algn="ctr">
              <a:buNone/>
            </a:pPr>
            <a:r>
              <a:rPr lang="en-US" sz="2800" dirty="0"/>
              <a:t>water to water vapor             </a:t>
            </a:r>
            <a:r>
              <a:rPr lang="en-US" sz="2800" dirty="0" smtClean="0"/>
              <a:t> water </a:t>
            </a:r>
            <a:r>
              <a:rPr lang="en-US" sz="2800" dirty="0"/>
              <a:t>vapor to water</a:t>
            </a:r>
          </a:p>
          <a:p>
            <a:endParaRPr lang="en-US" dirty="0"/>
          </a:p>
        </p:txBody>
      </p:sp>
    </p:spTree>
    <p:extLst>
      <p:ext uri="{BB962C8B-B14F-4D97-AF65-F5344CB8AC3E}">
        <p14:creationId xmlns:p14="http://schemas.microsoft.com/office/powerpoint/2010/main" xmlns="" val="207227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5868" t="18911" r="24005" b="15374"/>
          <a:stretch/>
        </p:blipFill>
        <p:spPr bwMode="auto">
          <a:xfrm>
            <a:off x="307062" y="381000"/>
            <a:ext cx="8532138"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299840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33600" y="3962400"/>
            <a:ext cx="7620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1000" y="609600"/>
            <a:ext cx="8229600" cy="5562600"/>
          </a:xfrm>
        </p:spPr>
        <p:txBody>
          <a:bodyPr/>
          <a:lstStyle/>
          <a:p>
            <a:pPr marL="0" indent="0">
              <a:buNone/>
            </a:pPr>
            <a:r>
              <a:rPr lang="en-US" sz="3600" b="1" dirty="0"/>
              <a:t>27.  Which process is happening at </a:t>
            </a:r>
            <a:r>
              <a:rPr lang="en-US" sz="3600" b="1" dirty="0" smtClean="0"/>
              <a:t>4?   </a:t>
            </a:r>
            <a:endParaRPr lang="en-US" sz="3600" dirty="0" smtClean="0"/>
          </a:p>
          <a:p>
            <a:pPr marL="0" indent="0">
              <a:buNone/>
            </a:pPr>
            <a:r>
              <a:rPr lang="en-US" sz="3600" b="1" dirty="0" smtClean="0"/>
              <a:t>		</a:t>
            </a:r>
          </a:p>
          <a:p>
            <a:pPr marL="0" indent="0">
              <a:buNone/>
            </a:pPr>
            <a:r>
              <a:rPr lang="en-US" sz="3600" b="1" dirty="0"/>
              <a:t>	</a:t>
            </a:r>
            <a:r>
              <a:rPr lang="en-US" sz="3600" b="1" dirty="0" smtClean="0"/>
              <a:t>	A.  Condensation                                        </a:t>
            </a:r>
          </a:p>
          <a:p>
            <a:pPr marL="0" indent="0">
              <a:buNone/>
            </a:pPr>
            <a:r>
              <a:rPr lang="en-US" sz="3600" b="1" dirty="0" smtClean="0"/>
              <a:t>		B</a:t>
            </a:r>
            <a:r>
              <a:rPr lang="en-US" sz="3600" b="1" dirty="0"/>
              <a:t>.  Flow (or runoff)</a:t>
            </a:r>
            <a:endParaRPr lang="en-US" sz="3600" dirty="0"/>
          </a:p>
          <a:p>
            <a:pPr marL="0" indent="0">
              <a:buNone/>
            </a:pPr>
            <a:r>
              <a:rPr lang="en-US" sz="3600" b="1" dirty="0" smtClean="0"/>
              <a:t>		C</a:t>
            </a:r>
            <a:r>
              <a:rPr lang="en-US" sz="3600" b="1" dirty="0"/>
              <a:t>.  Evaporation</a:t>
            </a:r>
            <a:endParaRPr lang="en-US" sz="3600" dirty="0"/>
          </a:p>
          <a:p>
            <a:pPr marL="0" indent="0">
              <a:buNone/>
            </a:pPr>
            <a:r>
              <a:rPr lang="en-US" sz="3600" b="1" dirty="0" smtClean="0"/>
              <a:t>		D</a:t>
            </a:r>
            <a:r>
              <a:rPr lang="en-US" sz="3600" b="1" dirty="0"/>
              <a:t>.  Precipitation</a:t>
            </a:r>
            <a:endParaRPr lang="en-US" sz="3600" dirty="0"/>
          </a:p>
          <a:p>
            <a:endParaRPr lang="en-US" dirty="0"/>
          </a:p>
        </p:txBody>
      </p:sp>
    </p:spTree>
    <p:extLst>
      <p:ext uri="{BB962C8B-B14F-4D97-AF65-F5344CB8AC3E}">
        <p14:creationId xmlns:p14="http://schemas.microsoft.com/office/powerpoint/2010/main" xmlns="" val="267310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905000" y="3352800"/>
            <a:ext cx="7620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52400" y="762000"/>
            <a:ext cx="8229600" cy="5562600"/>
          </a:xfrm>
        </p:spPr>
        <p:txBody>
          <a:bodyPr/>
          <a:lstStyle/>
          <a:p>
            <a:pPr marL="0" indent="0">
              <a:buNone/>
            </a:pPr>
            <a:r>
              <a:rPr lang="en-US" sz="3600" b="1" dirty="0"/>
              <a:t>28.  Which process is happening at 2?</a:t>
            </a:r>
            <a:r>
              <a:rPr lang="en-US" sz="3600" b="1" dirty="0" smtClean="0"/>
              <a:t>		</a:t>
            </a:r>
          </a:p>
          <a:p>
            <a:pPr marL="0" indent="0">
              <a:buNone/>
            </a:pPr>
            <a:r>
              <a:rPr lang="en-US" sz="3600" b="1" dirty="0"/>
              <a:t>	</a:t>
            </a:r>
            <a:r>
              <a:rPr lang="en-US" sz="3600" b="1" dirty="0" smtClean="0"/>
              <a:t>	A.  Condensation                                        </a:t>
            </a:r>
          </a:p>
          <a:p>
            <a:pPr marL="0" indent="0">
              <a:buNone/>
            </a:pPr>
            <a:r>
              <a:rPr lang="en-US" sz="3600" b="1" dirty="0" smtClean="0"/>
              <a:t>		B</a:t>
            </a:r>
            <a:r>
              <a:rPr lang="en-US" sz="3600" b="1" dirty="0"/>
              <a:t>.  Flow (or runoff)</a:t>
            </a:r>
            <a:endParaRPr lang="en-US" sz="3600" dirty="0"/>
          </a:p>
          <a:p>
            <a:pPr marL="0" indent="0">
              <a:buNone/>
            </a:pPr>
            <a:r>
              <a:rPr lang="en-US" sz="3600" b="1" dirty="0" smtClean="0"/>
              <a:t>		C</a:t>
            </a:r>
            <a:r>
              <a:rPr lang="en-US" sz="3600" b="1" dirty="0"/>
              <a:t>.  Evaporation</a:t>
            </a:r>
            <a:endParaRPr lang="en-US" sz="3600" dirty="0"/>
          </a:p>
          <a:p>
            <a:pPr marL="0" indent="0">
              <a:buNone/>
            </a:pPr>
            <a:r>
              <a:rPr lang="en-US" sz="3600" b="1" dirty="0" smtClean="0"/>
              <a:t>		D</a:t>
            </a:r>
            <a:r>
              <a:rPr lang="en-US" sz="3600" b="1" dirty="0"/>
              <a:t>.  Precipitation</a:t>
            </a:r>
            <a:endParaRPr lang="en-US" sz="3600" dirty="0"/>
          </a:p>
          <a:p>
            <a:endParaRPr lang="en-US" dirty="0"/>
          </a:p>
        </p:txBody>
      </p:sp>
    </p:spTree>
    <p:extLst>
      <p:ext uri="{BB962C8B-B14F-4D97-AF65-F5344CB8AC3E}">
        <p14:creationId xmlns:p14="http://schemas.microsoft.com/office/powerpoint/2010/main" xmlns="" val="25258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3703320"/>
          </a:xfrm>
        </p:spPr>
        <p:txBody>
          <a:bodyPr>
            <a:normAutofit/>
          </a:bodyPr>
          <a:lstStyle/>
          <a:p>
            <a:pPr marL="0" indent="0">
              <a:buNone/>
            </a:pPr>
            <a:r>
              <a:rPr lang="en-US" sz="4000" b="1" dirty="0"/>
              <a:t>2</a:t>
            </a:r>
            <a:r>
              <a:rPr lang="en-US" sz="4000" b="1" dirty="0" smtClean="0"/>
              <a:t>.                                </a:t>
            </a:r>
            <a:r>
              <a:rPr lang="en-US" sz="5400" b="1" dirty="0" smtClean="0"/>
              <a:t>when </a:t>
            </a:r>
            <a:r>
              <a:rPr lang="en-US" sz="5400" b="1" dirty="0"/>
              <a:t>water vapor touches a cool surface and </a:t>
            </a:r>
            <a:r>
              <a:rPr lang="en-US" sz="5400" b="1" dirty="0" smtClean="0"/>
              <a:t>becomes </a:t>
            </a:r>
            <a:r>
              <a:rPr lang="en-US" sz="5400" b="1" dirty="0"/>
              <a:t>liquid water.  </a:t>
            </a:r>
            <a:endParaRPr lang="en-US" sz="4000" dirty="0"/>
          </a:p>
          <a:p>
            <a:pPr marL="0" indent="0">
              <a:buNone/>
            </a:pPr>
            <a:endParaRPr lang="en-US" sz="4000" dirty="0"/>
          </a:p>
        </p:txBody>
      </p:sp>
      <p:sp>
        <p:nvSpPr>
          <p:cNvPr id="4" name="TextBox 3"/>
          <p:cNvSpPr txBox="1"/>
          <p:nvPr/>
        </p:nvSpPr>
        <p:spPr>
          <a:xfrm>
            <a:off x="990600" y="1828800"/>
            <a:ext cx="3886200" cy="1015663"/>
          </a:xfrm>
          <a:prstGeom prst="rect">
            <a:avLst/>
          </a:prstGeom>
          <a:noFill/>
        </p:spPr>
        <p:txBody>
          <a:bodyPr wrap="square" rtlCol="0">
            <a:spAutoFit/>
          </a:bodyPr>
          <a:lstStyle/>
          <a:p>
            <a:r>
              <a:rPr lang="en-US" sz="6000" b="1" u="sng" dirty="0" smtClean="0">
                <a:solidFill>
                  <a:srgbClr val="FF0000"/>
                </a:solidFill>
              </a:rPr>
              <a:t>condense</a:t>
            </a:r>
            <a:endParaRPr lang="en-US" sz="6000" dirty="0"/>
          </a:p>
        </p:txBody>
      </p:sp>
    </p:spTree>
    <p:extLst>
      <p:ext uri="{BB962C8B-B14F-4D97-AF65-F5344CB8AC3E}">
        <p14:creationId xmlns:p14="http://schemas.microsoft.com/office/powerpoint/2010/main" xmlns="" val="284121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160520"/>
          </a:xfrm>
        </p:spPr>
        <p:txBody>
          <a:bodyPr>
            <a:normAutofit/>
          </a:bodyPr>
          <a:lstStyle/>
          <a:p>
            <a:pPr marL="0" indent="0">
              <a:buNone/>
            </a:pPr>
            <a:r>
              <a:rPr lang="en-US" sz="4800" b="1" dirty="0" smtClean="0"/>
              <a:t>3.                       the </a:t>
            </a:r>
            <a:r>
              <a:rPr lang="en-US" sz="4800" b="1" dirty="0"/>
              <a:t>part of a waterwheel that the water pushes as it </a:t>
            </a:r>
            <a:r>
              <a:rPr lang="en-US" sz="4800" b="1" dirty="0" smtClean="0"/>
              <a:t>moves </a:t>
            </a:r>
            <a:r>
              <a:rPr lang="en-US" sz="4800" b="1" dirty="0"/>
              <a:t>downward.</a:t>
            </a:r>
            <a:endParaRPr lang="en-US" sz="4800" dirty="0"/>
          </a:p>
          <a:p>
            <a:pPr marL="0" indent="0">
              <a:buNone/>
            </a:pPr>
            <a:endParaRPr lang="en-US" sz="4000" dirty="0"/>
          </a:p>
          <a:p>
            <a:pPr marL="0" indent="0">
              <a:buNone/>
            </a:pPr>
            <a:endParaRPr lang="en-US" sz="4000" dirty="0"/>
          </a:p>
        </p:txBody>
      </p:sp>
      <p:sp>
        <p:nvSpPr>
          <p:cNvPr id="4" name="TextBox 3"/>
          <p:cNvSpPr txBox="1"/>
          <p:nvPr/>
        </p:nvSpPr>
        <p:spPr>
          <a:xfrm>
            <a:off x="1295400" y="1828800"/>
            <a:ext cx="2286000" cy="1015663"/>
          </a:xfrm>
          <a:prstGeom prst="rect">
            <a:avLst/>
          </a:prstGeom>
          <a:noFill/>
        </p:spPr>
        <p:txBody>
          <a:bodyPr wrap="square" rtlCol="0">
            <a:spAutoFit/>
          </a:bodyPr>
          <a:lstStyle/>
          <a:p>
            <a:r>
              <a:rPr lang="en-US" sz="6000" b="1" u="sng" dirty="0" smtClean="0">
                <a:solidFill>
                  <a:srgbClr val="FF0000"/>
                </a:solidFill>
              </a:rPr>
              <a:t>blade</a:t>
            </a:r>
            <a:endParaRPr lang="en-US" sz="6000" dirty="0"/>
          </a:p>
        </p:txBody>
      </p:sp>
    </p:spTree>
    <p:extLst>
      <p:ext uri="{BB962C8B-B14F-4D97-AF65-F5344CB8AC3E}">
        <p14:creationId xmlns:p14="http://schemas.microsoft.com/office/powerpoint/2010/main" xmlns="" val="3768003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fontScale="92500"/>
          </a:bodyPr>
          <a:lstStyle/>
          <a:p>
            <a:pPr marL="0" indent="0">
              <a:buNone/>
            </a:pPr>
            <a:r>
              <a:rPr lang="en-US" sz="5800" b="1" dirty="0" smtClean="0"/>
              <a:t>4.                            to </a:t>
            </a:r>
            <a:r>
              <a:rPr lang="en-US" sz="5800" b="1" dirty="0"/>
              <a:t>break down into particles so small when mixed </a:t>
            </a:r>
            <a:r>
              <a:rPr lang="en-US" sz="5800" b="1" dirty="0" smtClean="0"/>
              <a:t>with </a:t>
            </a:r>
            <a:r>
              <a:rPr lang="en-US" sz="5800" b="1" dirty="0"/>
              <a:t>water that a substance seems to disappear.  </a:t>
            </a:r>
            <a:endParaRPr lang="en-US" sz="5800" dirty="0"/>
          </a:p>
          <a:p>
            <a:pPr marL="0" indent="0">
              <a:buNone/>
            </a:pPr>
            <a:endParaRPr lang="en-US" sz="4000" dirty="0"/>
          </a:p>
          <a:p>
            <a:pPr marL="0" indent="0">
              <a:buNone/>
            </a:pPr>
            <a:endParaRPr lang="en-US" sz="4000" dirty="0"/>
          </a:p>
        </p:txBody>
      </p:sp>
      <p:sp>
        <p:nvSpPr>
          <p:cNvPr id="4" name="TextBox 3"/>
          <p:cNvSpPr txBox="1"/>
          <p:nvPr/>
        </p:nvSpPr>
        <p:spPr>
          <a:xfrm>
            <a:off x="1447800" y="1981199"/>
            <a:ext cx="3124200" cy="1015663"/>
          </a:xfrm>
          <a:prstGeom prst="rect">
            <a:avLst/>
          </a:prstGeom>
          <a:noFill/>
        </p:spPr>
        <p:txBody>
          <a:bodyPr wrap="square" rtlCol="0">
            <a:spAutoFit/>
          </a:bodyPr>
          <a:lstStyle/>
          <a:p>
            <a:r>
              <a:rPr lang="en-US" sz="6000" b="1" u="sng" dirty="0" smtClean="0">
                <a:solidFill>
                  <a:srgbClr val="FF0000"/>
                </a:solidFill>
              </a:rPr>
              <a:t>dissolve</a:t>
            </a:r>
            <a:endParaRPr lang="en-US" sz="6000" dirty="0"/>
          </a:p>
        </p:txBody>
      </p:sp>
    </p:spTree>
    <p:extLst>
      <p:ext uri="{BB962C8B-B14F-4D97-AF65-F5344CB8AC3E}">
        <p14:creationId xmlns:p14="http://schemas.microsoft.com/office/powerpoint/2010/main" xmlns="" val="414851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a:bodyPr>
          <a:lstStyle/>
          <a:p>
            <a:pPr marL="0" indent="0">
              <a:buNone/>
            </a:pPr>
            <a:r>
              <a:rPr lang="en-US" sz="5800" b="1" dirty="0" smtClean="0"/>
              <a:t>5.                     </a:t>
            </a:r>
            <a:r>
              <a:rPr lang="en-US" sz="5400" b="1" dirty="0" smtClean="0"/>
              <a:t>to </a:t>
            </a:r>
            <a:r>
              <a:rPr lang="en-US" sz="5400" b="1" dirty="0"/>
              <a:t>make or become gradually dry or empty. </a:t>
            </a:r>
            <a:endParaRPr lang="en-US" sz="5800" dirty="0"/>
          </a:p>
          <a:p>
            <a:pPr marL="0" indent="0">
              <a:buNone/>
            </a:pPr>
            <a:endParaRPr lang="en-US" sz="4000" dirty="0"/>
          </a:p>
          <a:p>
            <a:pPr marL="0" indent="0">
              <a:buNone/>
            </a:pPr>
            <a:endParaRPr lang="en-US" sz="4000" dirty="0"/>
          </a:p>
        </p:txBody>
      </p:sp>
      <p:sp>
        <p:nvSpPr>
          <p:cNvPr id="4" name="TextBox 3"/>
          <p:cNvSpPr txBox="1"/>
          <p:nvPr/>
        </p:nvSpPr>
        <p:spPr>
          <a:xfrm>
            <a:off x="1447800" y="1981199"/>
            <a:ext cx="3124200" cy="1015663"/>
          </a:xfrm>
          <a:prstGeom prst="rect">
            <a:avLst/>
          </a:prstGeom>
          <a:noFill/>
        </p:spPr>
        <p:txBody>
          <a:bodyPr wrap="square" rtlCol="0">
            <a:spAutoFit/>
          </a:bodyPr>
          <a:lstStyle/>
          <a:p>
            <a:r>
              <a:rPr lang="en-US" sz="6000" b="1" u="sng" dirty="0" smtClean="0">
                <a:solidFill>
                  <a:srgbClr val="FF0000"/>
                </a:solidFill>
              </a:rPr>
              <a:t>drain</a:t>
            </a:r>
            <a:endParaRPr lang="en-US" sz="6000" dirty="0"/>
          </a:p>
        </p:txBody>
      </p:sp>
    </p:spTree>
    <p:extLst>
      <p:ext uri="{BB962C8B-B14F-4D97-AF65-F5344CB8AC3E}">
        <p14:creationId xmlns:p14="http://schemas.microsoft.com/office/powerpoint/2010/main" xmlns="" val="165359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a:bodyPr>
          <a:lstStyle/>
          <a:p>
            <a:pPr marL="0" indent="0">
              <a:buNone/>
            </a:pPr>
            <a:r>
              <a:rPr lang="en-US" sz="5800" b="1" dirty="0" smtClean="0"/>
              <a:t>6.                                  </a:t>
            </a:r>
            <a:r>
              <a:rPr lang="en-US" sz="6000" b="1" dirty="0" smtClean="0"/>
              <a:t>any </a:t>
            </a:r>
            <a:r>
              <a:rPr lang="en-US" sz="6000" b="1" dirty="0"/>
              <a:t>substance that makes up or comes from the </a:t>
            </a:r>
            <a:endParaRPr lang="en-US" sz="6000" dirty="0"/>
          </a:p>
          <a:p>
            <a:pPr marL="0" indent="0">
              <a:buNone/>
            </a:pPr>
            <a:r>
              <a:rPr lang="en-US" sz="6000" b="1" dirty="0" smtClean="0"/>
              <a:t>earth</a:t>
            </a:r>
            <a:r>
              <a:rPr lang="en-US" sz="6000" b="1" dirty="0"/>
              <a:t>.</a:t>
            </a:r>
            <a:endParaRPr lang="en-US" sz="6000" dirty="0"/>
          </a:p>
          <a:p>
            <a:pPr marL="0" indent="0">
              <a:buNone/>
            </a:pPr>
            <a:endParaRPr lang="en-US" sz="4000" dirty="0"/>
          </a:p>
          <a:p>
            <a:pPr marL="0" indent="0">
              <a:buNone/>
            </a:pPr>
            <a:endParaRPr lang="en-US" sz="4000" dirty="0"/>
          </a:p>
        </p:txBody>
      </p:sp>
      <p:sp>
        <p:nvSpPr>
          <p:cNvPr id="4" name="TextBox 3"/>
          <p:cNvSpPr txBox="1"/>
          <p:nvPr/>
        </p:nvSpPr>
        <p:spPr>
          <a:xfrm>
            <a:off x="1143000" y="1905000"/>
            <a:ext cx="5791200" cy="1015663"/>
          </a:xfrm>
          <a:prstGeom prst="rect">
            <a:avLst/>
          </a:prstGeom>
          <a:noFill/>
        </p:spPr>
        <p:txBody>
          <a:bodyPr wrap="square" rtlCol="0">
            <a:spAutoFit/>
          </a:bodyPr>
          <a:lstStyle/>
          <a:p>
            <a:r>
              <a:rPr lang="en-US" sz="6000" b="1" u="sng" dirty="0" smtClean="0">
                <a:solidFill>
                  <a:srgbClr val="FF0000"/>
                </a:solidFill>
              </a:rPr>
              <a:t>earth materials</a:t>
            </a:r>
            <a:endParaRPr lang="en-US" sz="6000" dirty="0"/>
          </a:p>
        </p:txBody>
      </p:sp>
    </p:spTree>
    <p:extLst>
      <p:ext uri="{BB962C8B-B14F-4D97-AF65-F5344CB8AC3E}">
        <p14:creationId xmlns:p14="http://schemas.microsoft.com/office/powerpoint/2010/main" xmlns="" val="19328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935480"/>
            <a:ext cx="8229600" cy="4389120"/>
          </a:xfrm>
        </p:spPr>
        <p:txBody>
          <a:bodyPr>
            <a:normAutofit/>
          </a:bodyPr>
          <a:lstStyle/>
          <a:p>
            <a:pPr marL="0" indent="0">
              <a:buNone/>
            </a:pPr>
            <a:r>
              <a:rPr lang="en-US" sz="5800" b="1" dirty="0" smtClean="0"/>
              <a:t>7.                   </a:t>
            </a:r>
            <a:r>
              <a:rPr lang="en-US" sz="6000" b="1" dirty="0" smtClean="0"/>
              <a:t>to </a:t>
            </a:r>
            <a:r>
              <a:rPr lang="en-US" sz="6000" b="1" dirty="0"/>
              <a:t>put objects in order by one property</a:t>
            </a:r>
            <a:endParaRPr lang="en-US" sz="4000" dirty="0"/>
          </a:p>
          <a:p>
            <a:pPr marL="0" indent="0">
              <a:buNone/>
            </a:pPr>
            <a:endParaRPr lang="en-US" sz="4000" dirty="0"/>
          </a:p>
        </p:txBody>
      </p:sp>
      <p:sp>
        <p:nvSpPr>
          <p:cNvPr id="4" name="TextBox 3"/>
          <p:cNvSpPr txBox="1"/>
          <p:nvPr/>
        </p:nvSpPr>
        <p:spPr>
          <a:xfrm>
            <a:off x="1371600" y="1981199"/>
            <a:ext cx="3276600" cy="1015663"/>
          </a:xfrm>
          <a:prstGeom prst="rect">
            <a:avLst/>
          </a:prstGeom>
          <a:noFill/>
        </p:spPr>
        <p:txBody>
          <a:bodyPr wrap="square" rtlCol="0">
            <a:spAutoFit/>
          </a:bodyPr>
          <a:lstStyle/>
          <a:p>
            <a:r>
              <a:rPr lang="en-US" sz="6000" b="1" u="sng" dirty="0" smtClean="0">
                <a:solidFill>
                  <a:srgbClr val="FF0000"/>
                </a:solidFill>
              </a:rPr>
              <a:t>seriate</a:t>
            </a:r>
            <a:endParaRPr lang="en-US" sz="6000" dirty="0"/>
          </a:p>
        </p:txBody>
      </p:sp>
    </p:spTree>
    <p:extLst>
      <p:ext uri="{BB962C8B-B14F-4D97-AF65-F5344CB8AC3E}">
        <p14:creationId xmlns:p14="http://schemas.microsoft.com/office/powerpoint/2010/main" xmlns="" val="83246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115</TotalTime>
  <Words>768</Words>
  <Application>Microsoft Office PowerPoint</Application>
  <PresentationFormat>On-screen Show (4:3)</PresentationFormat>
  <Paragraphs>164</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Flow</vt:lpstr>
      <vt:lpstr>Water Review Chapter 3 and 4</vt:lpstr>
      <vt:lpstr>Vocabulary</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Concepts</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Company>BPS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Review Chapter 3 and 4</dc:title>
  <dc:creator>tech</dc:creator>
  <cp:lastModifiedBy>tech</cp:lastModifiedBy>
  <cp:revision>11</cp:revision>
  <dcterms:created xsi:type="dcterms:W3CDTF">2011-01-25T19:34:13Z</dcterms:created>
  <dcterms:modified xsi:type="dcterms:W3CDTF">2011-01-26T16:04:33Z</dcterms:modified>
</cp:coreProperties>
</file>